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8" r:id="rId4"/>
    <p:sldMasterId id="2147483956" r:id="rId5"/>
    <p:sldMasterId id="2147483954" r:id="rId6"/>
  </p:sldMasterIdLst>
  <p:notesMasterIdLst>
    <p:notesMasterId r:id="rId85"/>
  </p:notesMasterIdLst>
  <p:handoutMasterIdLst>
    <p:handoutMasterId r:id="rId86"/>
  </p:handoutMasterIdLst>
  <p:sldIdLst>
    <p:sldId id="259" r:id="rId7"/>
    <p:sldId id="2076136301" r:id="rId8"/>
    <p:sldId id="4575" r:id="rId9"/>
    <p:sldId id="430" r:id="rId10"/>
    <p:sldId id="356" r:id="rId11"/>
    <p:sldId id="427" r:id="rId12"/>
    <p:sldId id="426" r:id="rId13"/>
    <p:sldId id="2076136300" r:id="rId14"/>
    <p:sldId id="476" r:id="rId15"/>
    <p:sldId id="4581" r:id="rId16"/>
    <p:sldId id="428" r:id="rId17"/>
    <p:sldId id="429" r:id="rId18"/>
    <p:sldId id="386" r:id="rId19"/>
    <p:sldId id="431" r:id="rId20"/>
    <p:sldId id="432" r:id="rId21"/>
    <p:sldId id="433" r:id="rId22"/>
    <p:sldId id="435" r:id="rId23"/>
    <p:sldId id="434" r:id="rId24"/>
    <p:sldId id="397" r:id="rId25"/>
    <p:sldId id="438" r:id="rId26"/>
    <p:sldId id="439" r:id="rId27"/>
    <p:sldId id="440" r:id="rId28"/>
    <p:sldId id="441" r:id="rId29"/>
    <p:sldId id="442" r:id="rId30"/>
    <p:sldId id="404" r:id="rId31"/>
    <p:sldId id="443" r:id="rId32"/>
    <p:sldId id="444" r:id="rId33"/>
    <p:sldId id="445" r:id="rId34"/>
    <p:sldId id="446" r:id="rId35"/>
    <p:sldId id="447" r:id="rId36"/>
    <p:sldId id="411" r:id="rId37"/>
    <p:sldId id="448" r:id="rId38"/>
    <p:sldId id="453" r:id="rId39"/>
    <p:sldId id="454" r:id="rId40"/>
    <p:sldId id="451" r:id="rId41"/>
    <p:sldId id="455" r:id="rId42"/>
    <p:sldId id="457" r:id="rId43"/>
    <p:sldId id="390" r:id="rId44"/>
    <p:sldId id="458" r:id="rId45"/>
    <p:sldId id="459" r:id="rId46"/>
    <p:sldId id="463" r:id="rId47"/>
    <p:sldId id="461" r:id="rId48"/>
    <p:sldId id="464" r:id="rId49"/>
    <p:sldId id="465" r:id="rId50"/>
    <p:sldId id="418" r:id="rId51"/>
    <p:sldId id="466" r:id="rId52"/>
    <p:sldId id="468" r:id="rId53"/>
    <p:sldId id="469" r:id="rId54"/>
    <p:sldId id="470" r:id="rId55"/>
    <p:sldId id="471" r:id="rId56"/>
    <p:sldId id="472" r:id="rId57"/>
    <p:sldId id="482" r:id="rId58"/>
    <p:sldId id="480" r:id="rId59"/>
    <p:sldId id="483" r:id="rId60"/>
    <p:sldId id="2076136299" r:id="rId61"/>
    <p:sldId id="484" r:id="rId62"/>
    <p:sldId id="485" r:id="rId63"/>
    <p:sldId id="498" r:id="rId64"/>
    <p:sldId id="479" r:id="rId65"/>
    <p:sldId id="486" r:id="rId66"/>
    <p:sldId id="359" r:id="rId67"/>
    <p:sldId id="487" r:id="rId68"/>
    <p:sldId id="473" r:id="rId69"/>
    <p:sldId id="493" r:id="rId70"/>
    <p:sldId id="488" r:id="rId71"/>
    <p:sldId id="489" r:id="rId72"/>
    <p:sldId id="490" r:id="rId73"/>
    <p:sldId id="491" r:id="rId74"/>
    <p:sldId id="374" r:id="rId75"/>
    <p:sldId id="380" r:id="rId76"/>
    <p:sldId id="494" r:id="rId77"/>
    <p:sldId id="495" r:id="rId78"/>
    <p:sldId id="496" r:id="rId79"/>
    <p:sldId id="497" r:id="rId80"/>
    <p:sldId id="4582" r:id="rId81"/>
    <p:sldId id="4585" r:id="rId82"/>
    <p:sldId id="4586" r:id="rId83"/>
    <p:sldId id="2076136298" r:id="rId84"/>
  </p:sldIdLst>
  <p:sldSz cx="12192000" cy="6858000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 pitchFamily="2" charset="0"/>
        <a:ea typeface="+mn-ea"/>
        <a:cs typeface="Arial" charset="0"/>
      </a:defRPr>
    </a:lvl1pPr>
    <a:lvl2pPr marL="608013" indent="-1508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 pitchFamily="2" charset="0"/>
        <a:ea typeface="+mn-ea"/>
        <a:cs typeface="Arial" charset="0"/>
      </a:defRPr>
    </a:lvl2pPr>
    <a:lvl3pPr marL="1217613" indent="-3032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 pitchFamily="2" charset="0"/>
        <a:ea typeface="+mn-ea"/>
        <a:cs typeface="Arial" charset="0"/>
      </a:defRPr>
    </a:lvl3pPr>
    <a:lvl4pPr marL="1827213" indent="-4556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 pitchFamily="2" charset="0"/>
        <a:ea typeface="+mn-ea"/>
        <a:cs typeface="Arial" charset="0"/>
      </a:defRPr>
    </a:lvl4pPr>
    <a:lvl5pPr marL="2436813" indent="-6080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Neue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Neue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Neue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Neue" pitchFamily="2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Titulní snímek" id="{54A4E2A4-0F83-40CE-9700-FD8410B32638}">
          <p14:sldIdLst>
            <p14:sldId id="259"/>
            <p14:sldId id="2076136301"/>
            <p14:sldId id="4575"/>
          </p14:sldIdLst>
        </p14:section>
        <p14:section name="Generelle Übersicht" id="{A3064E14-A671-4DE4-9A46-2FEAC22899E1}">
          <p14:sldIdLst>
            <p14:sldId id="430"/>
            <p14:sldId id="356"/>
            <p14:sldId id="427"/>
            <p14:sldId id="426"/>
            <p14:sldId id="2076136300"/>
            <p14:sldId id="476"/>
            <p14:sldId id="4581"/>
            <p14:sldId id="428"/>
            <p14:sldId id="429"/>
          </p14:sldIdLst>
        </p14:section>
        <p14:section name="Partner pro řešení v oblasti infrastruktury (Azure)" id="{346B8C1D-0756-4E46-98EB-2D86728AD887}">
          <p14:sldIdLst>
            <p14:sldId id="386"/>
            <p14:sldId id="431"/>
            <p14:sldId id="432"/>
            <p14:sldId id="433"/>
            <p14:sldId id="435"/>
            <p14:sldId id="434"/>
          </p14:sldIdLst>
        </p14:section>
        <p14:section name="Partner pro řešení v oblasti dat a umělé inteligence" id="{A0657679-432C-4109-B2E3-A1720F44D908}">
          <p14:sldIdLst>
            <p14:sldId id="397"/>
            <p14:sldId id="438"/>
            <p14:sldId id="439"/>
            <p14:sldId id="440"/>
            <p14:sldId id="441"/>
            <p14:sldId id="442"/>
          </p14:sldIdLst>
        </p14:section>
        <p14:section name="Partner pro řešení v oblasti digitálních technologií a inovace aplikací" id="{829217D7-D946-4F46-A6D1-8CF58B7546C0}">
          <p14:sldIdLst>
            <p14:sldId id="404"/>
            <p14:sldId id="443"/>
            <p14:sldId id="444"/>
            <p14:sldId id="445"/>
            <p14:sldId id="446"/>
            <p14:sldId id="447"/>
          </p14:sldIdLst>
        </p14:section>
        <p14:section name="Partner pro řešení v oblasti moderní práce" id="{8915A8FA-4CD4-4745-BAEA-F1386DB0F307}">
          <p14:sldIdLst>
            <p14:sldId id="411"/>
            <p14:sldId id="448"/>
            <p14:sldId id="453"/>
            <p14:sldId id="454"/>
            <p14:sldId id="451"/>
            <p14:sldId id="455"/>
            <p14:sldId id="457"/>
          </p14:sldIdLst>
        </p14:section>
        <p14:section name="Partner pro řešení v oblasti bezpečnosti" id="{B9D76212-19A9-4845-8BE2-9F2379A13408}">
          <p14:sldIdLst>
            <p14:sldId id="390"/>
            <p14:sldId id="458"/>
            <p14:sldId id="459"/>
            <p14:sldId id="463"/>
            <p14:sldId id="461"/>
            <p14:sldId id="464"/>
            <p14:sldId id="465"/>
          </p14:sldIdLst>
        </p14:section>
        <p14:section name="Partner pro řešení v oblasti podnikových aplikací" id="{D8F12481-EB82-4D19-A8CD-1DB4BB7EE18D}">
          <p14:sldIdLst>
            <p14:sldId id="418"/>
            <p14:sldId id="466"/>
            <p14:sldId id="468"/>
            <p14:sldId id="469"/>
            <p14:sldId id="470"/>
            <p14:sldId id="471"/>
            <p14:sldId id="472"/>
          </p14:sldIdLst>
        </p14:section>
        <p14:section name="Zobrazení stavu partnera" id="{3A5F211D-F039-4509-B1A4-ACFC3D4D3BFD}">
          <p14:sldIdLst>
            <p14:sldId id="482"/>
            <p14:sldId id="480"/>
            <p14:sldId id="483"/>
            <p14:sldId id="2076136299"/>
            <p14:sldId id="484"/>
            <p14:sldId id="485"/>
            <p14:sldId id="498"/>
          </p14:sldIdLst>
        </p14:section>
        <p14:section name="Dobré vědět" id="{90D44DC9-E4D6-492E-A363-2740D8303DC7}">
          <p14:sldIdLst>
            <p14:sldId id="479"/>
            <p14:sldId id="486"/>
          </p14:sldIdLst>
        </p14:section>
        <p14:section name="Výhody" id="{E490BA40-9DE4-465E-9F39-8D137F219513}">
          <p14:sldIdLst>
            <p14:sldId id="359"/>
            <p14:sldId id="487"/>
            <p14:sldId id="473"/>
            <p14:sldId id="493"/>
            <p14:sldId id="488"/>
            <p14:sldId id="489"/>
            <p14:sldId id="490"/>
            <p14:sldId id="491"/>
            <p14:sldId id="374"/>
            <p14:sldId id="380"/>
            <p14:sldId id="494"/>
            <p14:sldId id="495"/>
            <p14:sldId id="496"/>
            <p14:sldId id="497"/>
          </p14:sldIdLst>
        </p14:section>
        <p14:section name="Závěr" id="{BCBEAFA9-4D01-4329-9D9E-D25854527340}">
          <p14:sldIdLst>
            <p14:sldId id="4582"/>
            <p14:sldId id="4585"/>
            <p14:sldId id="4586"/>
            <p14:sldId id="2076136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skin, Nicola" initials="KN" lastIdx="1" clrIdx="0">
    <p:extLst>
      <p:ext uri="{19B8F6BF-5375-455C-9EA6-DF929625EA0E}">
        <p15:presenceInfo xmlns:p15="http://schemas.microsoft.com/office/powerpoint/2012/main" userId="S::nicola.keskin@techdata.com::325617e5-802d-454f-9269-7832638a63b6" providerId="AD"/>
      </p:ext>
    </p:extLst>
  </p:cmAuthor>
  <p:cmAuthor id="2" name="Jacob, Julia" initials="JJ" lastIdx="1" clrIdx="1">
    <p:extLst>
      <p:ext uri="{19B8F6BF-5375-455C-9EA6-DF929625EA0E}">
        <p15:presenceInfo xmlns:p15="http://schemas.microsoft.com/office/powerpoint/2012/main" userId="S::T117532C@techdata.com::9d7a47f9-ef02-4753-b9d7-4cb7402719f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6600"/>
    <a:srgbClr val="D9D9D6"/>
    <a:srgbClr val="97999B"/>
    <a:srgbClr val="53565A"/>
    <a:srgbClr val="AB2A61"/>
    <a:srgbClr val="CD5C3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89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viewProps" Target="viewProps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5" Type="http://schemas.openxmlformats.org/officeDocument/2006/relationships/slideMaster" Target="slideMasters/slideMaster2.xml"/><Relationship Id="rId90" Type="http://schemas.openxmlformats.org/officeDocument/2006/relationships/theme" Target="theme/theme1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commentAuthors" Target="commentAuthors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lavacova, Lucie" userId="eb9e7895-8441-4af7-87ed-9b8146c60c21" providerId="ADAL" clId="{F0710FF8-C865-4C7E-B16B-11CA66AF325B}"/>
    <pc:docChg chg="custSel modSld">
      <pc:chgData name="Hlavacova, Lucie" userId="eb9e7895-8441-4af7-87ed-9b8146c60c21" providerId="ADAL" clId="{F0710FF8-C865-4C7E-B16B-11CA66AF325B}" dt="2022-06-28T20:11:35.925" v="851" actId="20577"/>
      <pc:docMkLst>
        <pc:docMk/>
      </pc:docMkLst>
      <pc:sldChg chg="modSp mod">
        <pc:chgData name="Hlavacova, Lucie" userId="eb9e7895-8441-4af7-87ed-9b8146c60c21" providerId="ADAL" clId="{F0710FF8-C865-4C7E-B16B-11CA66AF325B}" dt="2022-06-28T13:01:35.457" v="1" actId="20577"/>
        <pc:sldMkLst>
          <pc:docMk/>
          <pc:sldMk cId="3874721236" sldId="359"/>
        </pc:sldMkLst>
        <pc:spChg chg="mod">
          <ac:chgData name="Hlavacova, Lucie" userId="eb9e7895-8441-4af7-87ed-9b8146c60c21" providerId="ADAL" clId="{F0710FF8-C865-4C7E-B16B-11CA66AF325B}" dt="2022-06-28T13:01:35.457" v="1" actId="20577"/>
          <ac:spMkLst>
            <pc:docMk/>
            <pc:sldMk cId="3874721236" sldId="359"/>
            <ac:spMk id="3" creationId="{518F6BA5-F799-48F5-A1C6-CFBE4E652532}"/>
          </ac:spMkLst>
        </pc:spChg>
      </pc:sldChg>
      <pc:sldChg chg="modSp mod">
        <pc:chgData name="Hlavacova, Lucie" userId="eb9e7895-8441-4af7-87ed-9b8146c60c21" providerId="ADAL" clId="{F0710FF8-C865-4C7E-B16B-11CA66AF325B}" dt="2022-06-28T19:26:31.845" v="539" actId="20577"/>
        <pc:sldMkLst>
          <pc:docMk/>
          <pc:sldMk cId="1306969712" sldId="426"/>
        </pc:sldMkLst>
        <pc:graphicFrameChg chg="modGraphic">
          <ac:chgData name="Hlavacova, Lucie" userId="eb9e7895-8441-4af7-87ed-9b8146c60c21" providerId="ADAL" clId="{F0710FF8-C865-4C7E-B16B-11CA66AF325B}" dt="2022-06-28T19:26:31.845" v="539" actId="20577"/>
          <ac:graphicFrameMkLst>
            <pc:docMk/>
            <pc:sldMk cId="1306969712" sldId="426"/>
            <ac:graphicFrameMk id="3" creationId="{5F1FB4A5-65D7-4249-A17D-CD2F7D4C2B9C}"/>
          </ac:graphicFrameMkLst>
        </pc:graphicFrameChg>
      </pc:sldChg>
      <pc:sldChg chg="modSp mod">
        <pc:chgData name="Hlavacova, Lucie" userId="eb9e7895-8441-4af7-87ed-9b8146c60c21" providerId="ADAL" clId="{F0710FF8-C865-4C7E-B16B-11CA66AF325B}" dt="2022-06-28T15:21:34.046" v="158" actId="20577"/>
        <pc:sldMkLst>
          <pc:docMk/>
          <pc:sldMk cId="2690563171" sldId="433"/>
        </pc:sldMkLst>
        <pc:spChg chg="mod">
          <ac:chgData name="Hlavacova, Lucie" userId="eb9e7895-8441-4af7-87ed-9b8146c60c21" providerId="ADAL" clId="{F0710FF8-C865-4C7E-B16B-11CA66AF325B}" dt="2022-06-28T15:20:01.957" v="73" actId="20577"/>
          <ac:spMkLst>
            <pc:docMk/>
            <pc:sldMk cId="2690563171" sldId="433"/>
            <ac:spMk id="2" creationId="{01DF10A3-6D30-4A04-B475-08084951D35C}"/>
          </ac:spMkLst>
        </pc:spChg>
        <pc:spChg chg="mod">
          <ac:chgData name="Hlavacova, Lucie" userId="eb9e7895-8441-4af7-87ed-9b8146c60c21" providerId="ADAL" clId="{F0710FF8-C865-4C7E-B16B-11CA66AF325B}" dt="2022-06-28T15:21:34.046" v="158" actId="20577"/>
          <ac:spMkLst>
            <pc:docMk/>
            <pc:sldMk cId="2690563171" sldId="433"/>
            <ac:spMk id="9" creationId="{2B5A450E-C3F8-13CF-35F9-EBE7DE806DEA}"/>
          </ac:spMkLst>
        </pc:spChg>
      </pc:sldChg>
      <pc:sldChg chg="modSp mod">
        <pc:chgData name="Hlavacova, Lucie" userId="eb9e7895-8441-4af7-87ed-9b8146c60c21" providerId="ADAL" clId="{F0710FF8-C865-4C7E-B16B-11CA66AF325B}" dt="2022-06-28T19:41:49.239" v="579" actId="313"/>
        <pc:sldMkLst>
          <pc:docMk/>
          <pc:sldMk cId="1116977719" sldId="434"/>
        </pc:sldMkLst>
        <pc:spChg chg="mod">
          <ac:chgData name="Hlavacova, Lucie" userId="eb9e7895-8441-4af7-87ed-9b8146c60c21" providerId="ADAL" clId="{F0710FF8-C865-4C7E-B16B-11CA66AF325B}" dt="2022-06-28T15:27:42.642" v="262" actId="404"/>
          <ac:spMkLst>
            <pc:docMk/>
            <pc:sldMk cId="1116977719" sldId="434"/>
            <ac:spMk id="7" creationId="{A3A38423-639C-4F6A-BA70-8EE860D36C29}"/>
          </ac:spMkLst>
        </pc:spChg>
        <pc:spChg chg="mod">
          <ac:chgData name="Hlavacova, Lucie" userId="eb9e7895-8441-4af7-87ed-9b8146c60c21" providerId="ADAL" clId="{F0710FF8-C865-4C7E-B16B-11CA66AF325B}" dt="2022-06-28T19:41:12.549" v="578" actId="20577"/>
          <ac:spMkLst>
            <pc:docMk/>
            <pc:sldMk cId="1116977719" sldId="434"/>
            <ac:spMk id="14" creationId="{B82DC6EB-EC27-4D45-812E-011FF37797EC}"/>
          </ac:spMkLst>
        </pc:spChg>
        <pc:spChg chg="mod">
          <ac:chgData name="Hlavacova, Lucie" userId="eb9e7895-8441-4af7-87ed-9b8146c60c21" providerId="ADAL" clId="{F0710FF8-C865-4C7E-B16B-11CA66AF325B}" dt="2022-06-28T19:41:49.239" v="579" actId="313"/>
          <ac:spMkLst>
            <pc:docMk/>
            <pc:sldMk cId="1116977719" sldId="434"/>
            <ac:spMk id="16" creationId="{23DC7D83-BE00-DB5E-816A-0E85082DEF33}"/>
          </ac:spMkLst>
        </pc:spChg>
        <pc:spChg chg="mod">
          <ac:chgData name="Hlavacova, Lucie" userId="eb9e7895-8441-4af7-87ed-9b8146c60c21" providerId="ADAL" clId="{F0710FF8-C865-4C7E-B16B-11CA66AF325B}" dt="2022-06-28T19:40:27.893" v="571" actId="20577"/>
          <ac:spMkLst>
            <pc:docMk/>
            <pc:sldMk cId="1116977719" sldId="434"/>
            <ac:spMk id="18" creationId="{66CF354F-E72C-042A-ED47-816050271294}"/>
          </ac:spMkLst>
        </pc:spChg>
      </pc:sldChg>
      <pc:sldChg chg="modSp mod">
        <pc:chgData name="Hlavacova, Lucie" userId="eb9e7895-8441-4af7-87ed-9b8146c60c21" providerId="ADAL" clId="{F0710FF8-C865-4C7E-B16B-11CA66AF325B}" dt="2022-06-28T15:27:17.735" v="253" actId="20577"/>
        <pc:sldMkLst>
          <pc:docMk/>
          <pc:sldMk cId="2035753766" sldId="435"/>
        </pc:sldMkLst>
        <pc:spChg chg="mod">
          <ac:chgData name="Hlavacova, Lucie" userId="eb9e7895-8441-4af7-87ed-9b8146c60c21" providerId="ADAL" clId="{F0710FF8-C865-4C7E-B16B-11CA66AF325B}" dt="2022-06-28T15:24:26.218" v="187" actId="20577"/>
          <ac:spMkLst>
            <pc:docMk/>
            <pc:sldMk cId="2035753766" sldId="435"/>
            <ac:spMk id="7" creationId="{A3A38423-639C-4F6A-BA70-8EE860D36C29}"/>
          </ac:spMkLst>
        </pc:spChg>
        <pc:spChg chg="mod">
          <ac:chgData name="Hlavacova, Lucie" userId="eb9e7895-8441-4af7-87ed-9b8146c60c21" providerId="ADAL" clId="{F0710FF8-C865-4C7E-B16B-11CA66AF325B}" dt="2022-06-28T15:27:17.735" v="253" actId="20577"/>
          <ac:spMkLst>
            <pc:docMk/>
            <pc:sldMk cId="2035753766" sldId="435"/>
            <ac:spMk id="16" creationId="{F7D1411E-59E8-58C6-FD76-C54C160C0992}"/>
          </ac:spMkLst>
        </pc:spChg>
      </pc:sldChg>
      <pc:sldChg chg="modSp mod">
        <pc:chgData name="Hlavacova, Lucie" userId="eb9e7895-8441-4af7-87ed-9b8146c60c21" providerId="ADAL" clId="{F0710FF8-C865-4C7E-B16B-11CA66AF325B}" dt="2022-06-28T19:43:02.958" v="587" actId="20577"/>
        <pc:sldMkLst>
          <pc:docMk/>
          <pc:sldMk cId="925565050" sldId="440"/>
        </pc:sldMkLst>
        <pc:spChg chg="mod">
          <ac:chgData name="Hlavacova, Lucie" userId="eb9e7895-8441-4af7-87ed-9b8146c60c21" providerId="ADAL" clId="{F0710FF8-C865-4C7E-B16B-11CA66AF325B}" dt="2022-06-28T19:43:02.958" v="587" actId="20577"/>
          <ac:spMkLst>
            <pc:docMk/>
            <pc:sldMk cId="925565050" sldId="440"/>
            <ac:spMk id="2" creationId="{01DF10A3-6D30-4A04-B475-08084951D35C}"/>
          </ac:spMkLst>
        </pc:spChg>
      </pc:sldChg>
      <pc:sldChg chg="modSp mod">
        <pc:chgData name="Hlavacova, Lucie" userId="eb9e7895-8441-4af7-87ed-9b8146c60c21" providerId="ADAL" clId="{F0710FF8-C865-4C7E-B16B-11CA66AF325B}" dt="2022-06-28T19:43:30.397" v="597" actId="20577"/>
        <pc:sldMkLst>
          <pc:docMk/>
          <pc:sldMk cId="3717347646" sldId="441"/>
        </pc:sldMkLst>
        <pc:spChg chg="mod">
          <ac:chgData name="Hlavacova, Lucie" userId="eb9e7895-8441-4af7-87ed-9b8146c60c21" providerId="ADAL" clId="{F0710FF8-C865-4C7E-B16B-11CA66AF325B}" dt="2022-06-28T19:43:30.397" v="597" actId="20577"/>
          <ac:spMkLst>
            <pc:docMk/>
            <pc:sldMk cId="3717347646" sldId="441"/>
            <ac:spMk id="7" creationId="{A3A38423-639C-4F6A-BA70-8EE860D36C29}"/>
          </ac:spMkLst>
        </pc:spChg>
      </pc:sldChg>
      <pc:sldChg chg="modSp mod">
        <pc:chgData name="Hlavacova, Lucie" userId="eb9e7895-8441-4af7-87ed-9b8146c60c21" providerId="ADAL" clId="{F0710FF8-C865-4C7E-B16B-11CA66AF325B}" dt="2022-06-28T19:44:19.809" v="609" actId="20577"/>
        <pc:sldMkLst>
          <pc:docMk/>
          <pc:sldMk cId="1960499909" sldId="442"/>
        </pc:sldMkLst>
        <pc:spChg chg="mod">
          <ac:chgData name="Hlavacova, Lucie" userId="eb9e7895-8441-4af7-87ed-9b8146c60c21" providerId="ADAL" clId="{F0710FF8-C865-4C7E-B16B-11CA66AF325B}" dt="2022-06-28T19:44:19.809" v="609" actId="20577"/>
          <ac:spMkLst>
            <pc:docMk/>
            <pc:sldMk cId="1960499909" sldId="442"/>
            <ac:spMk id="7" creationId="{A3A38423-639C-4F6A-BA70-8EE860D36C29}"/>
          </ac:spMkLst>
        </pc:spChg>
        <pc:spChg chg="mod">
          <ac:chgData name="Hlavacova, Lucie" userId="eb9e7895-8441-4af7-87ed-9b8146c60c21" providerId="ADAL" clId="{F0710FF8-C865-4C7E-B16B-11CA66AF325B}" dt="2022-06-28T19:43:45.195" v="599" actId="20577"/>
          <ac:spMkLst>
            <pc:docMk/>
            <pc:sldMk cId="1960499909" sldId="442"/>
            <ac:spMk id="14" creationId="{B82DC6EB-EC27-4D45-812E-011FF37797EC}"/>
          </ac:spMkLst>
        </pc:spChg>
      </pc:sldChg>
      <pc:sldChg chg="modSp mod">
        <pc:chgData name="Hlavacova, Lucie" userId="eb9e7895-8441-4af7-87ed-9b8146c60c21" providerId="ADAL" clId="{F0710FF8-C865-4C7E-B16B-11CA66AF325B}" dt="2022-06-28T15:32:19.225" v="467" actId="113"/>
        <pc:sldMkLst>
          <pc:docMk/>
          <pc:sldMk cId="384401809" sldId="444"/>
        </pc:sldMkLst>
        <pc:graphicFrameChg chg="modGraphic">
          <ac:chgData name="Hlavacova, Lucie" userId="eb9e7895-8441-4af7-87ed-9b8146c60c21" providerId="ADAL" clId="{F0710FF8-C865-4C7E-B16B-11CA66AF325B}" dt="2022-06-28T15:32:19.225" v="467" actId="113"/>
          <ac:graphicFrameMkLst>
            <pc:docMk/>
            <pc:sldMk cId="384401809" sldId="444"/>
            <ac:graphicFrameMk id="8" creationId="{B65DA4DB-BC52-1BC4-C720-C70704D329C1}"/>
          </ac:graphicFrameMkLst>
        </pc:graphicFrameChg>
      </pc:sldChg>
      <pc:sldChg chg="modSp mod">
        <pc:chgData name="Hlavacova, Lucie" userId="eb9e7895-8441-4af7-87ed-9b8146c60c21" providerId="ADAL" clId="{F0710FF8-C865-4C7E-B16B-11CA66AF325B}" dt="2022-06-28T19:45:39.550" v="618" actId="404"/>
        <pc:sldMkLst>
          <pc:docMk/>
          <pc:sldMk cId="1195589302" sldId="445"/>
        </pc:sldMkLst>
        <pc:spChg chg="mod">
          <ac:chgData name="Hlavacova, Lucie" userId="eb9e7895-8441-4af7-87ed-9b8146c60c21" providerId="ADAL" clId="{F0710FF8-C865-4C7E-B16B-11CA66AF325B}" dt="2022-06-28T19:45:39.550" v="618" actId="404"/>
          <ac:spMkLst>
            <pc:docMk/>
            <pc:sldMk cId="1195589302" sldId="445"/>
            <ac:spMk id="2" creationId="{01DF10A3-6D30-4A04-B475-08084951D35C}"/>
          </ac:spMkLst>
        </pc:spChg>
      </pc:sldChg>
      <pc:sldChg chg="modSp mod">
        <pc:chgData name="Hlavacova, Lucie" userId="eb9e7895-8441-4af7-87ed-9b8146c60c21" providerId="ADAL" clId="{F0710FF8-C865-4C7E-B16B-11CA66AF325B}" dt="2022-06-28T19:46:52.275" v="677" actId="20577"/>
        <pc:sldMkLst>
          <pc:docMk/>
          <pc:sldMk cId="186774877" sldId="446"/>
        </pc:sldMkLst>
        <pc:spChg chg="mod">
          <ac:chgData name="Hlavacova, Lucie" userId="eb9e7895-8441-4af7-87ed-9b8146c60c21" providerId="ADAL" clId="{F0710FF8-C865-4C7E-B16B-11CA66AF325B}" dt="2022-06-28T19:45:50.034" v="626" actId="20577"/>
          <ac:spMkLst>
            <pc:docMk/>
            <pc:sldMk cId="186774877" sldId="446"/>
            <ac:spMk id="7" creationId="{A3A38423-639C-4F6A-BA70-8EE860D36C29}"/>
          </ac:spMkLst>
        </pc:spChg>
        <pc:spChg chg="mod">
          <ac:chgData name="Hlavacova, Lucie" userId="eb9e7895-8441-4af7-87ed-9b8146c60c21" providerId="ADAL" clId="{F0710FF8-C865-4C7E-B16B-11CA66AF325B}" dt="2022-06-28T19:46:52.275" v="677" actId="20577"/>
          <ac:spMkLst>
            <pc:docMk/>
            <pc:sldMk cId="186774877" sldId="446"/>
            <ac:spMk id="16" creationId="{D6B543B5-9DCF-DFAB-36D2-8474A133E0E7}"/>
          </ac:spMkLst>
        </pc:spChg>
      </pc:sldChg>
      <pc:sldChg chg="modSp mod">
        <pc:chgData name="Hlavacova, Lucie" userId="eb9e7895-8441-4af7-87ed-9b8146c60c21" providerId="ADAL" clId="{F0710FF8-C865-4C7E-B16B-11CA66AF325B}" dt="2022-06-28T19:47:03.773" v="678" actId="20577"/>
        <pc:sldMkLst>
          <pc:docMk/>
          <pc:sldMk cId="184726246" sldId="447"/>
        </pc:sldMkLst>
        <pc:spChg chg="mod">
          <ac:chgData name="Hlavacova, Lucie" userId="eb9e7895-8441-4af7-87ed-9b8146c60c21" providerId="ADAL" clId="{F0710FF8-C865-4C7E-B16B-11CA66AF325B}" dt="2022-06-28T19:47:03.773" v="678" actId="20577"/>
          <ac:spMkLst>
            <pc:docMk/>
            <pc:sldMk cId="184726246" sldId="447"/>
            <ac:spMk id="14" creationId="{B82DC6EB-EC27-4D45-812E-011FF37797EC}"/>
          </ac:spMkLst>
        </pc:spChg>
      </pc:sldChg>
      <pc:sldChg chg="modSp mod">
        <pc:chgData name="Hlavacova, Lucie" userId="eb9e7895-8441-4af7-87ed-9b8146c60c21" providerId="ADAL" clId="{F0710FF8-C865-4C7E-B16B-11CA66AF325B}" dt="2022-06-28T15:33:54.836" v="470" actId="20577"/>
        <pc:sldMkLst>
          <pc:docMk/>
          <pc:sldMk cId="1178156764" sldId="448"/>
        </pc:sldMkLst>
        <pc:spChg chg="mod">
          <ac:chgData name="Hlavacova, Lucie" userId="eb9e7895-8441-4af7-87ed-9b8146c60c21" providerId="ADAL" clId="{F0710FF8-C865-4C7E-B16B-11CA66AF325B}" dt="2022-06-28T15:33:54.836" v="470" actId="20577"/>
          <ac:spMkLst>
            <pc:docMk/>
            <pc:sldMk cId="1178156764" sldId="448"/>
            <ac:spMk id="5" creationId="{F00AE6F7-EB08-45C7-A38E-35388BE96C08}"/>
          </ac:spMkLst>
        </pc:spChg>
      </pc:sldChg>
      <pc:sldChg chg="modSp mod">
        <pc:chgData name="Hlavacova, Lucie" userId="eb9e7895-8441-4af7-87ed-9b8146c60c21" providerId="ADAL" clId="{F0710FF8-C865-4C7E-B16B-11CA66AF325B}" dt="2022-06-28T19:52:05.793" v="789" actId="20577"/>
        <pc:sldMkLst>
          <pc:docMk/>
          <pc:sldMk cId="2535468220" sldId="451"/>
        </pc:sldMkLst>
        <pc:spChg chg="mod">
          <ac:chgData name="Hlavacova, Lucie" userId="eb9e7895-8441-4af7-87ed-9b8146c60c21" providerId="ADAL" clId="{F0710FF8-C865-4C7E-B16B-11CA66AF325B}" dt="2022-06-28T15:37:59.340" v="486" actId="20577"/>
          <ac:spMkLst>
            <pc:docMk/>
            <pc:sldMk cId="2535468220" sldId="451"/>
            <ac:spMk id="7" creationId="{A3A38423-639C-4F6A-BA70-8EE860D36C29}"/>
          </ac:spMkLst>
        </pc:spChg>
        <pc:graphicFrameChg chg="modGraphic">
          <ac:chgData name="Hlavacova, Lucie" userId="eb9e7895-8441-4af7-87ed-9b8146c60c21" providerId="ADAL" clId="{F0710FF8-C865-4C7E-B16B-11CA66AF325B}" dt="2022-06-28T19:52:05.793" v="789" actId="20577"/>
          <ac:graphicFrameMkLst>
            <pc:docMk/>
            <pc:sldMk cId="2535468220" sldId="451"/>
            <ac:graphicFrameMk id="2" creationId="{3DDC7DB1-BC59-C647-6FD4-B88649E72036}"/>
          </ac:graphicFrameMkLst>
        </pc:graphicFrameChg>
      </pc:sldChg>
      <pc:sldChg chg="modSp mod">
        <pc:chgData name="Hlavacova, Lucie" userId="eb9e7895-8441-4af7-87ed-9b8146c60c21" providerId="ADAL" clId="{F0710FF8-C865-4C7E-B16B-11CA66AF325B}" dt="2022-06-28T15:39:23.884" v="516" actId="20577"/>
        <pc:sldMkLst>
          <pc:docMk/>
          <pc:sldMk cId="3344706760" sldId="453"/>
        </pc:sldMkLst>
        <pc:graphicFrameChg chg="modGraphic">
          <ac:chgData name="Hlavacova, Lucie" userId="eb9e7895-8441-4af7-87ed-9b8146c60c21" providerId="ADAL" clId="{F0710FF8-C865-4C7E-B16B-11CA66AF325B}" dt="2022-06-28T15:39:23.884" v="516" actId="20577"/>
          <ac:graphicFrameMkLst>
            <pc:docMk/>
            <pc:sldMk cId="3344706760" sldId="453"/>
            <ac:graphicFrameMk id="9" creationId="{359B5694-DDDF-533D-C0E3-3ACB1B5E8DD3}"/>
          </ac:graphicFrameMkLst>
        </pc:graphicFrameChg>
      </pc:sldChg>
      <pc:sldChg chg="modSp mod">
        <pc:chgData name="Hlavacova, Lucie" userId="eb9e7895-8441-4af7-87ed-9b8146c60c21" providerId="ADAL" clId="{F0710FF8-C865-4C7E-B16B-11CA66AF325B}" dt="2022-06-28T15:34:40.353" v="478" actId="20577"/>
        <pc:sldMkLst>
          <pc:docMk/>
          <pc:sldMk cId="471016626" sldId="454"/>
        </pc:sldMkLst>
        <pc:spChg chg="mod">
          <ac:chgData name="Hlavacova, Lucie" userId="eb9e7895-8441-4af7-87ed-9b8146c60c21" providerId="ADAL" clId="{F0710FF8-C865-4C7E-B16B-11CA66AF325B}" dt="2022-06-28T15:34:40.353" v="478" actId="20577"/>
          <ac:spMkLst>
            <pc:docMk/>
            <pc:sldMk cId="471016626" sldId="454"/>
            <ac:spMk id="7" creationId="{A3A38423-639C-4F6A-BA70-8EE860D36C29}"/>
          </ac:spMkLst>
        </pc:spChg>
      </pc:sldChg>
      <pc:sldChg chg="modSp mod">
        <pc:chgData name="Hlavacova, Lucie" userId="eb9e7895-8441-4af7-87ed-9b8146c60c21" providerId="ADAL" clId="{F0710FF8-C865-4C7E-B16B-11CA66AF325B}" dt="2022-06-28T19:54:38.095" v="790" actId="20577"/>
        <pc:sldMkLst>
          <pc:docMk/>
          <pc:sldMk cId="660238173" sldId="455"/>
        </pc:sldMkLst>
        <pc:spChg chg="mod">
          <ac:chgData name="Hlavacova, Lucie" userId="eb9e7895-8441-4af7-87ed-9b8146c60c21" providerId="ADAL" clId="{F0710FF8-C865-4C7E-B16B-11CA66AF325B}" dt="2022-06-28T15:38:20.072" v="492" actId="20577"/>
          <ac:spMkLst>
            <pc:docMk/>
            <pc:sldMk cId="660238173" sldId="455"/>
            <ac:spMk id="7" creationId="{A3A38423-639C-4F6A-BA70-8EE860D36C29}"/>
          </ac:spMkLst>
        </pc:spChg>
        <pc:spChg chg="mod">
          <ac:chgData name="Hlavacova, Lucie" userId="eb9e7895-8441-4af7-87ed-9b8146c60c21" providerId="ADAL" clId="{F0710FF8-C865-4C7E-B16B-11CA66AF325B}" dt="2022-06-28T19:54:38.095" v="790" actId="20577"/>
          <ac:spMkLst>
            <pc:docMk/>
            <pc:sldMk cId="660238173" sldId="455"/>
            <ac:spMk id="14" creationId="{B82DC6EB-EC27-4D45-812E-011FF37797EC}"/>
          </ac:spMkLst>
        </pc:spChg>
      </pc:sldChg>
      <pc:sldChg chg="modSp mod">
        <pc:chgData name="Hlavacova, Lucie" userId="eb9e7895-8441-4af7-87ed-9b8146c60c21" providerId="ADAL" clId="{F0710FF8-C865-4C7E-B16B-11CA66AF325B}" dt="2022-06-28T15:38:30.983" v="500" actId="20577"/>
        <pc:sldMkLst>
          <pc:docMk/>
          <pc:sldMk cId="1602331924" sldId="457"/>
        </pc:sldMkLst>
        <pc:spChg chg="mod">
          <ac:chgData name="Hlavacova, Lucie" userId="eb9e7895-8441-4af7-87ed-9b8146c60c21" providerId="ADAL" clId="{F0710FF8-C865-4C7E-B16B-11CA66AF325B}" dt="2022-06-28T15:38:30.983" v="500" actId="20577"/>
          <ac:spMkLst>
            <pc:docMk/>
            <pc:sldMk cId="1602331924" sldId="457"/>
            <ac:spMk id="15" creationId="{7E199D79-697E-4734-AAAA-2C0B8BBC8E86}"/>
          </ac:spMkLst>
        </pc:spChg>
      </pc:sldChg>
      <pc:sldChg chg="modSp mod">
        <pc:chgData name="Hlavacova, Lucie" userId="eb9e7895-8441-4af7-87ed-9b8146c60c21" providerId="ADAL" clId="{F0710FF8-C865-4C7E-B16B-11CA66AF325B}" dt="2022-06-28T19:57:59.505" v="802" actId="20577"/>
        <pc:sldMkLst>
          <pc:docMk/>
          <pc:sldMk cId="464628831" sldId="463"/>
        </pc:sldMkLst>
        <pc:spChg chg="mod">
          <ac:chgData name="Hlavacova, Lucie" userId="eb9e7895-8441-4af7-87ed-9b8146c60c21" providerId="ADAL" clId="{F0710FF8-C865-4C7E-B16B-11CA66AF325B}" dt="2022-06-28T19:57:59.505" v="802" actId="20577"/>
          <ac:spMkLst>
            <pc:docMk/>
            <pc:sldMk cId="464628831" sldId="463"/>
            <ac:spMk id="7" creationId="{A3A38423-639C-4F6A-BA70-8EE860D36C29}"/>
          </ac:spMkLst>
        </pc:spChg>
      </pc:sldChg>
      <pc:sldChg chg="modSp mod">
        <pc:chgData name="Hlavacova, Lucie" userId="eb9e7895-8441-4af7-87ed-9b8146c60c21" providerId="ADAL" clId="{F0710FF8-C865-4C7E-B16B-11CA66AF325B}" dt="2022-06-28T20:03:02.045" v="810" actId="20577"/>
        <pc:sldMkLst>
          <pc:docMk/>
          <pc:sldMk cId="3111942928" sldId="464"/>
        </pc:sldMkLst>
        <pc:spChg chg="mod">
          <ac:chgData name="Hlavacova, Lucie" userId="eb9e7895-8441-4af7-87ed-9b8146c60c21" providerId="ADAL" clId="{F0710FF8-C865-4C7E-B16B-11CA66AF325B}" dt="2022-06-28T20:03:02.045" v="810" actId="20577"/>
          <ac:spMkLst>
            <pc:docMk/>
            <pc:sldMk cId="3111942928" sldId="464"/>
            <ac:spMk id="7" creationId="{A3A38423-639C-4F6A-BA70-8EE860D36C29}"/>
          </ac:spMkLst>
        </pc:spChg>
      </pc:sldChg>
      <pc:sldChg chg="modSp mod">
        <pc:chgData name="Hlavacova, Lucie" userId="eb9e7895-8441-4af7-87ed-9b8146c60c21" providerId="ADAL" clId="{F0710FF8-C865-4C7E-B16B-11CA66AF325B}" dt="2022-06-28T20:03:09.535" v="817" actId="5793"/>
        <pc:sldMkLst>
          <pc:docMk/>
          <pc:sldMk cId="4291792634" sldId="465"/>
        </pc:sldMkLst>
        <pc:spChg chg="mod">
          <ac:chgData name="Hlavacova, Lucie" userId="eb9e7895-8441-4af7-87ed-9b8146c60c21" providerId="ADAL" clId="{F0710FF8-C865-4C7E-B16B-11CA66AF325B}" dt="2022-06-28T20:03:09.535" v="817" actId="5793"/>
          <ac:spMkLst>
            <pc:docMk/>
            <pc:sldMk cId="4291792634" sldId="465"/>
            <ac:spMk id="15" creationId="{7E199D79-697E-4734-AAAA-2C0B8BBC8E86}"/>
          </ac:spMkLst>
        </pc:spChg>
      </pc:sldChg>
      <pc:sldChg chg="modSp mod">
        <pc:chgData name="Hlavacova, Lucie" userId="eb9e7895-8441-4af7-87ed-9b8146c60c21" providerId="ADAL" clId="{F0710FF8-C865-4C7E-B16B-11CA66AF325B}" dt="2022-06-28T15:02:50.469" v="50" actId="20577"/>
        <pc:sldMkLst>
          <pc:docMk/>
          <pc:sldMk cId="3261350445" sldId="476"/>
        </pc:sldMkLst>
        <pc:spChg chg="mod">
          <ac:chgData name="Hlavacova, Lucie" userId="eb9e7895-8441-4af7-87ed-9b8146c60c21" providerId="ADAL" clId="{F0710FF8-C865-4C7E-B16B-11CA66AF325B}" dt="2022-06-28T15:02:50.469" v="50" actId="20577"/>
          <ac:spMkLst>
            <pc:docMk/>
            <pc:sldMk cId="3261350445" sldId="476"/>
            <ac:spMk id="12" creationId="{031AC310-7FF5-4C9C-8D87-361FE985C6AA}"/>
          </ac:spMkLst>
        </pc:spChg>
      </pc:sldChg>
      <pc:sldChg chg="modSp mod">
        <pc:chgData name="Hlavacova, Lucie" userId="eb9e7895-8441-4af7-87ed-9b8146c60c21" providerId="ADAL" clId="{F0710FF8-C865-4C7E-B16B-11CA66AF325B}" dt="2022-06-28T20:11:35.925" v="851" actId="20577"/>
        <pc:sldMkLst>
          <pc:docMk/>
          <pc:sldMk cId="2244028003" sldId="486"/>
        </pc:sldMkLst>
        <pc:spChg chg="mod">
          <ac:chgData name="Hlavacova, Lucie" userId="eb9e7895-8441-4af7-87ed-9b8146c60c21" providerId="ADAL" clId="{F0710FF8-C865-4C7E-B16B-11CA66AF325B}" dt="2022-06-28T20:11:35.925" v="851" actId="20577"/>
          <ac:spMkLst>
            <pc:docMk/>
            <pc:sldMk cId="2244028003" sldId="486"/>
            <ac:spMk id="14" creationId="{B82DC6EB-EC27-4D45-812E-011FF37797EC}"/>
          </ac:spMkLst>
        </pc:spChg>
      </pc:sldChg>
      <pc:sldChg chg="modSp mod">
        <pc:chgData name="Hlavacova, Lucie" userId="eb9e7895-8441-4af7-87ed-9b8146c60c21" providerId="ADAL" clId="{F0710FF8-C865-4C7E-B16B-11CA66AF325B}" dt="2022-06-28T13:04:27.890" v="20" actId="20577"/>
        <pc:sldMkLst>
          <pc:docMk/>
          <pc:sldMk cId="4206597710" sldId="494"/>
        </pc:sldMkLst>
        <pc:spChg chg="mod">
          <ac:chgData name="Hlavacova, Lucie" userId="eb9e7895-8441-4af7-87ed-9b8146c60c21" providerId="ADAL" clId="{F0710FF8-C865-4C7E-B16B-11CA66AF325B}" dt="2022-06-28T13:04:27.890" v="20" actId="20577"/>
          <ac:spMkLst>
            <pc:docMk/>
            <pc:sldMk cId="4206597710" sldId="494"/>
            <ac:spMk id="6" creationId="{A973F9C4-2BB5-4CEC-A460-3D7A8CC97F6F}"/>
          </ac:spMkLst>
        </pc:spChg>
      </pc:sldChg>
      <pc:sldChg chg="modSp mod">
        <pc:chgData name="Hlavacova, Lucie" userId="eb9e7895-8441-4af7-87ed-9b8146c60c21" providerId="ADAL" clId="{F0710FF8-C865-4C7E-B16B-11CA66AF325B}" dt="2022-06-28T19:26:55.992" v="566" actId="20577"/>
        <pc:sldMkLst>
          <pc:docMk/>
          <pc:sldMk cId="71070834" sldId="4575"/>
        </pc:sldMkLst>
        <pc:spChg chg="mod">
          <ac:chgData name="Hlavacova, Lucie" userId="eb9e7895-8441-4af7-87ed-9b8146c60c21" providerId="ADAL" clId="{F0710FF8-C865-4C7E-B16B-11CA66AF325B}" dt="2022-06-28T19:26:55.992" v="566" actId="20577"/>
          <ac:spMkLst>
            <pc:docMk/>
            <pc:sldMk cId="71070834" sldId="4575"/>
            <ac:spMk id="4" creationId="{F522E58B-6179-4FC8-9A34-C7715677A475}"/>
          </ac:spMkLst>
        </pc:spChg>
      </pc:sldChg>
      <pc:sldChg chg="modSp mod">
        <pc:chgData name="Hlavacova, Lucie" userId="eb9e7895-8441-4af7-87ed-9b8146c60c21" providerId="ADAL" clId="{F0710FF8-C865-4C7E-B16B-11CA66AF325B}" dt="2022-06-28T13:05:07.006" v="31" actId="20577"/>
        <pc:sldMkLst>
          <pc:docMk/>
          <pc:sldMk cId="3126037360" sldId="4586"/>
        </pc:sldMkLst>
        <pc:spChg chg="mod">
          <ac:chgData name="Hlavacova, Lucie" userId="eb9e7895-8441-4af7-87ed-9b8146c60c21" providerId="ADAL" clId="{F0710FF8-C865-4C7E-B16B-11CA66AF325B}" dt="2022-06-28T13:05:07.006" v="31" actId="20577"/>
          <ac:spMkLst>
            <pc:docMk/>
            <pc:sldMk cId="3126037360" sldId="4586"/>
            <ac:spMk id="5" creationId="{97110A2C-79B1-482A-B66D-41B23EDE9F8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1" tIns="46476" rIns="92951" bIns="46476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1" tIns="46476" rIns="92951" bIns="46476" rtlCol="0"/>
          <a:lstStyle>
            <a:lvl1pPr algn="r">
              <a:defRPr sz="1200"/>
            </a:lvl1pPr>
          </a:lstStyle>
          <a:p>
            <a:pPr>
              <a:defRPr/>
            </a:pPr>
            <a:fld id="{15C451E0-AAE1-4A18-B31E-99CE43B82BAC}" type="datetimeFigureOut">
              <a:rPr lang="en-US"/>
              <a:pPr>
                <a:defRPr/>
              </a:pPr>
              <a:t>6/27/2022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1" tIns="46476" rIns="92951" bIns="4647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2951" tIns="46476" rIns="92951" bIns="46476" rtlCol="0" anchor="b"/>
          <a:lstStyle>
            <a:lvl1pPr algn="r">
              <a:defRPr sz="1200"/>
            </a:lvl1pPr>
          </a:lstStyle>
          <a:p>
            <a:pPr>
              <a:defRPr/>
            </a:pPr>
            <a:fld id="{35455AD4-7CF1-44DA-970B-66F30BFA6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85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1" tIns="46476" rIns="92951" bIns="46476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1" tIns="46476" rIns="92951" bIns="46476" rtlCol="0"/>
          <a:lstStyle>
            <a:lvl1pPr algn="r">
              <a:defRPr sz="1200"/>
            </a:lvl1pPr>
          </a:lstStyle>
          <a:p>
            <a:pPr>
              <a:defRPr/>
            </a:pPr>
            <a:fld id="{D438B36D-105A-4DFA-8695-E24B4F8DE2BA}" type="datetimeFigureOut">
              <a:rPr lang="en-US"/>
              <a:pPr>
                <a:defRPr/>
              </a:pPr>
              <a:t>6/27/2022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1" tIns="46476" rIns="92951" bIns="4647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1" tIns="46476" rIns="92951" bIns="4647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1" tIns="46476" rIns="92951" bIns="4647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2951" tIns="46476" rIns="92951" bIns="46476" rtlCol="0" anchor="b"/>
          <a:lstStyle>
            <a:lvl1pPr algn="r">
              <a:defRPr sz="1200"/>
            </a:lvl1pPr>
          </a:lstStyle>
          <a:p>
            <a:pPr>
              <a:defRPr/>
            </a:pPr>
            <a:fld id="{70AB2566-4B08-4069-A451-01E311BBD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06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AB2566-4B08-4069-A451-01E311BBD56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03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2CB4D-8BDB-463C-8775-1A752EBD07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981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AB2566-4B08-4069-A451-01E311BBD56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81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AB2566-4B08-4069-A451-01E311BBD56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84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AB2566-4B08-4069-A451-01E311BBD56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84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AB2566-4B08-4069-A451-01E311BBD56E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95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AB2566-4B08-4069-A451-01E311BBD56E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AB2566-4B08-4069-A451-01E311BBD56E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91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AB2566-4B08-4069-A451-01E311BBD56E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AB2566-4B08-4069-A451-01E311BBD56E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17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199" y="2819400"/>
            <a:ext cx="7223760" cy="9906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40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0" y="3909482"/>
            <a:ext cx="7223760" cy="433918"/>
          </a:xfrm>
          <a:prstGeom prst="rect">
            <a:avLst/>
          </a:prstGeom>
        </p:spPr>
        <p:txBody>
          <a:bodyPr lIns="0" tIns="0"/>
          <a:lstStyle>
            <a:lvl1pPr marL="0" indent="0" algn="l">
              <a:buNone/>
              <a:defRPr sz="2401">
                <a:solidFill>
                  <a:schemeClr val="bg1"/>
                </a:solidFill>
              </a:defRPr>
            </a:lvl1pPr>
            <a:lvl2pPr marL="609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648480" y="3821641"/>
            <a:ext cx="722376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Blank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8096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75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646443" y="954981"/>
            <a:ext cx="10830853" cy="5042923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3C3F42"/>
                </a:solidFill>
                <a:latin typeface="Arial"/>
                <a:cs typeface="Arial"/>
              </a:defRPr>
            </a:lvl1pPr>
            <a:lvl2pPr>
              <a:defRPr sz="2133">
                <a:solidFill>
                  <a:srgbClr val="3C3F42"/>
                </a:solidFill>
                <a:latin typeface="Arial"/>
                <a:cs typeface="Arial"/>
              </a:defRPr>
            </a:lvl2pPr>
            <a:lvl3pPr>
              <a:defRPr sz="1867">
                <a:solidFill>
                  <a:srgbClr val="3C3F42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3C3F42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3C3F4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46444" y="127829"/>
            <a:ext cx="10524665" cy="444332"/>
          </a:xfrm>
          <a:prstGeom prst="rect">
            <a:avLst/>
          </a:prstGeom>
        </p:spPr>
        <p:txBody>
          <a:bodyPr vert="horz" anchor="ctr"/>
          <a:lstStyle>
            <a:lvl1pPr algn="l"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Slide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814040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ody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759" y="427038"/>
            <a:ext cx="11126510" cy="792162"/>
          </a:xfrm>
          <a:prstGeom prst="rect">
            <a:avLst/>
          </a:prstGeom>
        </p:spPr>
        <p:txBody>
          <a:bodyPr lIns="0"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1219200"/>
            <a:ext cx="1220724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8170" y="1371600"/>
            <a:ext cx="11128098" cy="4572000"/>
          </a:xfrm>
          <a:prstGeom prst="rect">
            <a:avLst/>
          </a:prstGeom>
        </p:spPr>
        <p:txBody>
          <a:bodyPr lIns="0" tIns="91440">
            <a:normAutofit/>
          </a:bodyPr>
          <a:lstStyle>
            <a:lvl1pPr marL="227013" indent="-227013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ebdings" panose="05030102010509060703" pitchFamily="18" charset="2"/>
              <a:buChar char=""/>
              <a:defRPr sz="2801">
                <a:solidFill>
                  <a:schemeClr val="bg2"/>
                </a:solidFill>
              </a:defRPr>
            </a:lvl1pPr>
            <a:lvl2pPr marL="458926" indent="-231845">
              <a:spcBef>
                <a:spcPts val="0"/>
              </a:spcBef>
              <a:spcAft>
                <a:spcPts val="1200"/>
              </a:spcAft>
              <a:defRPr sz="2401">
                <a:solidFill>
                  <a:schemeClr val="bg2"/>
                </a:solidFill>
              </a:defRPr>
            </a:lvl2pPr>
            <a:lvl3pPr marL="913087" indent="-225493">
              <a:spcBef>
                <a:spcPts val="0"/>
              </a:spcBef>
              <a:spcAft>
                <a:spcPts val="1200"/>
              </a:spcAft>
              <a:defRPr sz="1801">
                <a:solidFill>
                  <a:schemeClr val="bg2"/>
                </a:solidFill>
              </a:defRPr>
            </a:lvl3pPr>
            <a:lvl4pPr marL="1256090" indent="-227081"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bg2"/>
                </a:solidFill>
              </a:defRPr>
            </a:lvl4pPr>
            <a:lvl5pPr marL="1600680" indent="-225493"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4104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8A13B5-DD4C-F14C-B362-7AFEBC616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B49FC-EE39-194E-AD0E-8E6921FEDA79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CDAF84-D6EE-7C46-85A3-5ABB0B76A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62EEF-0741-494E-A63A-5F09084F6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3B56-ECA4-F246-9394-58426C04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51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745" y="655638"/>
            <a:ext cx="11126510" cy="792162"/>
          </a:xfrm>
          <a:prstGeom prst="rect">
            <a:avLst/>
          </a:prstGeom>
        </p:spPr>
        <p:txBody>
          <a:bodyPr lIns="0"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31951" y="1600200"/>
            <a:ext cx="11128098" cy="4343400"/>
          </a:xfrm>
          <a:prstGeom prst="rect">
            <a:avLst/>
          </a:prstGeom>
        </p:spPr>
        <p:txBody>
          <a:bodyPr lIns="0" tIns="91440">
            <a:normAutofit/>
          </a:bodyPr>
          <a:lstStyle>
            <a:lvl1pPr marL="227013" indent="-227013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ebdings" panose="05030102010509060703" pitchFamily="18" charset="2"/>
              <a:buChar char=""/>
              <a:defRPr sz="2801">
                <a:solidFill>
                  <a:schemeClr val="bg2"/>
                </a:solidFill>
              </a:defRPr>
            </a:lvl1pPr>
            <a:lvl2pPr marL="458926" indent="-231845">
              <a:spcBef>
                <a:spcPts val="0"/>
              </a:spcBef>
              <a:spcAft>
                <a:spcPts val="1200"/>
              </a:spcAft>
              <a:defRPr sz="2401">
                <a:solidFill>
                  <a:schemeClr val="bg2"/>
                </a:solidFill>
              </a:defRPr>
            </a:lvl2pPr>
            <a:lvl3pPr marL="913087" indent="-225493">
              <a:spcBef>
                <a:spcPts val="0"/>
              </a:spcBef>
              <a:spcAft>
                <a:spcPts val="1200"/>
              </a:spcAft>
              <a:defRPr sz="1801">
                <a:solidFill>
                  <a:schemeClr val="bg2"/>
                </a:solidFill>
              </a:defRPr>
            </a:lvl3pPr>
            <a:lvl4pPr marL="1256090" indent="-227081"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bg2"/>
                </a:solidFill>
              </a:defRPr>
            </a:lvl4pPr>
            <a:lvl5pPr marL="1600680" indent="-225493"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447800"/>
            <a:ext cx="1225296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77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798233"/>
            <a:ext cx="8229600" cy="1087967"/>
          </a:xfrm>
          <a:prstGeom prst="rect">
            <a:avLst/>
          </a:prstGeom>
        </p:spPr>
        <p:txBody>
          <a:bodyPr lIns="0" bIns="0" anchor="b"/>
          <a:lstStyle>
            <a:lvl1pPr>
              <a:defRPr sz="440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248" y="3985681"/>
            <a:ext cx="8229600" cy="433918"/>
          </a:xfrm>
          <a:prstGeom prst="rect">
            <a:avLst/>
          </a:prstGeom>
        </p:spPr>
        <p:txBody>
          <a:bodyPr lIns="0" tIns="0"/>
          <a:lstStyle>
            <a:lvl1pPr marL="0" indent="0" algn="l">
              <a:buNone/>
              <a:defRPr sz="2401">
                <a:solidFill>
                  <a:schemeClr val="bg2"/>
                </a:solidFill>
              </a:defRPr>
            </a:lvl1pPr>
            <a:lvl2pPr marL="609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286000" y="3908424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745" y="655638"/>
            <a:ext cx="11126510" cy="792162"/>
          </a:xfrm>
          <a:prstGeom prst="rect">
            <a:avLst/>
          </a:prstGeom>
        </p:spPr>
        <p:txBody>
          <a:bodyPr lIns="0"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31951" y="1600200"/>
            <a:ext cx="11128098" cy="4343400"/>
          </a:xfrm>
          <a:prstGeom prst="rect">
            <a:avLst/>
          </a:prstGeom>
        </p:spPr>
        <p:txBody>
          <a:bodyPr lIns="0" tIns="91440">
            <a:normAutofit/>
          </a:bodyPr>
          <a:lstStyle>
            <a:lvl1pPr marL="227013" indent="-227013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ebdings" panose="05030102010509060703" pitchFamily="18" charset="2"/>
              <a:buChar char=""/>
              <a:defRPr sz="2801">
                <a:solidFill>
                  <a:schemeClr val="bg2"/>
                </a:solidFill>
              </a:defRPr>
            </a:lvl1pPr>
            <a:lvl2pPr marL="458926" indent="-231845">
              <a:spcBef>
                <a:spcPts val="0"/>
              </a:spcBef>
              <a:spcAft>
                <a:spcPts val="1200"/>
              </a:spcAft>
              <a:defRPr sz="2401">
                <a:solidFill>
                  <a:schemeClr val="bg2"/>
                </a:solidFill>
              </a:defRPr>
            </a:lvl2pPr>
            <a:lvl3pPr marL="913087" indent="-225493">
              <a:spcBef>
                <a:spcPts val="0"/>
              </a:spcBef>
              <a:spcAft>
                <a:spcPts val="1200"/>
              </a:spcAft>
              <a:defRPr sz="1801">
                <a:solidFill>
                  <a:schemeClr val="bg2"/>
                </a:solidFill>
              </a:defRPr>
            </a:lvl3pPr>
            <a:lvl4pPr marL="1256090" indent="-227081"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bg2"/>
                </a:solidFill>
              </a:defRPr>
            </a:lvl4pPr>
            <a:lvl5pPr marL="1600680" indent="-225493"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447800"/>
            <a:ext cx="1225296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83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2745" y="655638"/>
            <a:ext cx="11126510" cy="792162"/>
          </a:xfrm>
          <a:prstGeom prst="rect">
            <a:avLst/>
          </a:prstGeom>
        </p:spPr>
        <p:txBody>
          <a:bodyPr lIns="0"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447800"/>
            <a:ext cx="1225296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239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Chart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2745" y="655638"/>
            <a:ext cx="11126510" cy="792162"/>
          </a:xfrm>
          <a:prstGeom prst="rect">
            <a:avLst/>
          </a:prstGeom>
        </p:spPr>
        <p:txBody>
          <a:bodyPr lIns="0"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447800"/>
            <a:ext cx="1225296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1951" y="1600200"/>
            <a:ext cx="5564049" cy="4343400"/>
          </a:xfrm>
          <a:prstGeom prst="rect">
            <a:avLst/>
          </a:prstGeom>
        </p:spPr>
        <p:txBody>
          <a:bodyPr lIns="0" tIns="91440">
            <a:normAutofit/>
          </a:bodyPr>
          <a:lstStyle>
            <a:lvl1pPr marL="227013" indent="-227013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ebdings" panose="05030102010509060703" pitchFamily="18" charset="2"/>
              <a:buChar char=""/>
              <a:defRPr sz="2801">
                <a:solidFill>
                  <a:schemeClr val="bg2"/>
                </a:solidFill>
              </a:defRPr>
            </a:lvl1pPr>
            <a:lvl2pPr marL="458926" indent="-231845">
              <a:spcBef>
                <a:spcPts val="0"/>
              </a:spcBef>
              <a:spcAft>
                <a:spcPts val="1200"/>
              </a:spcAft>
              <a:defRPr sz="2401">
                <a:solidFill>
                  <a:schemeClr val="bg2"/>
                </a:solidFill>
              </a:defRPr>
            </a:lvl2pPr>
            <a:lvl3pPr marL="913087" indent="-225493">
              <a:spcBef>
                <a:spcPts val="0"/>
              </a:spcBef>
              <a:spcAft>
                <a:spcPts val="1200"/>
              </a:spcAft>
              <a:defRPr sz="1801">
                <a:solidFill>
                  <a:schemeClr val="bg2"/>
                </a:solidFill>
              </a:defRPr>
            </a:lvl3pPr>
            <a:lvl4pPr marL="1256090" indent="-227081"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bg2"/>
                </a:solidFill>
              </a:defRPr>
            </a:lvl4pPr>
            <a:lvl5pPr marL="1600680" indent="-225493"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717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2745" y="655638"/>
            <a:ext cx="11126510" cy="792162"/>
          </a:xfrm>
          <a:prstGeom prst="rect">
            <a:avLst/>
          </a:prstGeom>
        </p:spPr>
        <p:txBody>
          <a:bodyPr lIns="0"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532745" y="1600200"/>
            <a:ext cx="11126510" cy="434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447800"/>
            <a:ext cx="1225296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Tab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2745" y="655638"/>
            <a:ext cx="11126510" cy="792162"/>
          </a:xfrm>
          <a:prstGeom prst="rect">
            <a:avLst/>
          </a:prstGeom>
        </p:spPr>
        <p:txBody>
          <a:bodyPr lIns="0"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6095999" y="1600200"/>
            <a:ext cx="5563255" cy="434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447800"/>
            <a:ext cx="1225296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1951" y="1600200"/>
            <a:ext cx="5564049" cy="4343400"/>
          </a:xfrm>
          <a:prstGeom prst="rect">
            <a:avLst/>
          </a:prstGeom>
        </p:spPr>
        <p:txBody>
          <a:bodyPr lIns="0" tIns="91440">
            <a:normAutofit/>
          </a:bodyPr>
          <a:lstStyle>
            <a:lvl1pPr marL="227013" indent="-227013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ebdings" panose="05030102010509060703" pitchFamily="18" charset="2"/>
              <a:buChar char=""/>
              <a:defRPr sz="2801">
                <a:solidFill>
                  <a:schemeClr val="bg2"/>
                </a:solidFill>
              </a:defRPr>
            </a:lvl1pPr>
            <a:lvl2pPr marL="458926" indent="-231845">
              <a:spcBef>
                <a:spcPts val="0"/>
              </a:spcBef>
              <a:spcAft>
                <a:spcPts val="1200"/>
              </a:spcAft>
              <a:defRPr sz="2401">
                <a:solidFill>
                  <a:schemeClr val="bg2"/>
                </a:solidFill>
              </a:defRPr>
            </a:lvl2pPr>
            <a:lvl3pPr marL="913087" indent="-225493">
              <a:spcBef>
                <a:spcPts val="0"/>
              </a:spcBef>
              <a:spcAft>
                <a:spcPts val="1200"/>
              </a:spcAft>
              <a:defRPr sz="1801">
                <a:solidFill>
                  <a:schemeClr val="bg2"/>
                </a:solidFill>
              </a:defRPr>
            </a:lvl3pPr>
            <a:lvl4pPr marL="1256090" indent="-227081"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bg2"/>
                </a:solidFill>
              </a:defRPr>
            </a:lvl4pPr>
            <a:lvl5pPr marL="1600680" indent="-225493"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2320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096" cy="685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087CC98-FDE4-BF45-9AE3-FD4ED794198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919" y="76200"/>
            <a:ext cx="2453458" cy="110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4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71" r:id="rId2"/>
  </p:sldLayoutIdLst>
  <p:hf hdr="0" dt="0"/>
  <p:txStyles>
    <p:titleStyle>
      <a:lvl1pPr algn="l" defTabSz="1217978" rtl="0" eaLnBrk="0" fontAlgn="base" hangingPunct="0">
        <a:spcBef>
          <a:spcPct val="0"/>
        </a:spcBef>
        <a:spcAft>
          <a:spcPct val="0"/>
        </a:spcAft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17978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orbel" pitchFamily="34" charset="0"/>
        </a:defRPr>
      </a:lvl2pPr>
      <a:lvl3pPr algn="l" defTabSz="1217978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orbel" pitchFamily="34" charset="0"/>
        </a:defRPr>
      </a:lvl3pPr>
      <a:lvl4pPr algn="l" defTabSz="1217978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orbel" pitchFamily="34" charset="0"/>
        </a:defRPr>
      </a:lvl4pPr>
      <a:lvl5pPr algn="l" defTabSz="1217978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orbel" pitchFamily="34" charset="0"/>
        </a:defRPr>
      </a:lvl5pPr>
      <a:lvl6pPr marL="457337" algn="ctr" defTabSz="1217978" rtl="0" eaLnBrk="1" fontAlgn="base" hangingPunct="1">
        <a:spcBef>
          <a:spcPct val="0"/>
        </a:spcBef>
        <a:spcAft>
          <a:spcPct val="0"/>
        </a:spcAft>
        <a:defRPr sz="5902">
          <a:solidFill>
            <a:schemeClr val="tx1"/>
          </a:solidFill>
          <a:latin typeface="Work Sans Light" pitchFamily="2" charset="0"/>
        </a:defRPr>
      </a:lvl6pPr>
      <a:lvl7pPr marL="914674" algn="ctr" defTabSz="1217978" rtl="0" eaLnBrk="1" fontAlgn="base" hangingPunct="1">
        <a:spcBef>
          <a:spcPct val="0"/>
        </a:spcBef>
        <a:spcAft>
          <a:spcPct val="0"/>
        </a:spcAft>
        <a:defRPr sz="5902">
          <a:solidFill>
            <a:schemeClr val="tx1"/>
          </a:solidFill>
          <a:latin typeface="Work Sans Light" pitchFamily="2" charset="0"/>
        </a:defRPr>
      </a:lvl7pPr>
      <a:lvl8pPr marL="1372011" algn="ctr" defTabSz="1217978" rtl="0" eaLnBrk="1" fontAlgn="base" hangingPunct="1">
        <a:spcBef>
          <a:spcPct val="0"/>
        </a:spcBef>
        <a:spcAft>
          <a:spcPct val="0"/>
        </a:spcAft>
        <a:defRPr sz="5902">
          <a:solidFill>
            <a:schemeClr val="tx1"/>
          </a:solidFill>
          <a:latin typeface="Work Sans Light" pitchFamily="2" charset="0"/>
        </a:defRPr>
      </a:lvl8pPr>
      <a:lvl9pPr marL="1829349" algn="ctr" defTabSz="1217978" rtl="0" eaLnBrk="1" fontAlgn="base" hangingPunct="1">
        <a:spcBef>
          <a:spcPct val="0"/>
        </a:spcBef>
        <a:spcAft>
          <a:spcPct val="0"/>
        </a:spcAft>
        <a:defRPr sz="5902">
          <a:solidFill>
            <a:schemeClr val="tx1"/>
          </a:solidFill>
          <a:latin typeface="Work Sans Light" pitchFamily="2" charset="0"/>
        </a:defRPr>
      </a:lvl9pPr>
    </p:titleStyle>
    <p:bodyStyle>
      <a:lvl1pPr marL="455750" indent="-455750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1" kern="1200">
          <a:solidFill>
            <a:schemeClr val="bg1"/>
          </a:solidFill>
          <a:latin typeface="+mn-lt"/>
          <a:ea typeface="+mn-ea"/>
          <a:cs typeface="+mn-cs"/>
        </a:defRPr>
      </a:lvl1pPr>
      <a:lvl2pPr marL="989310" indent="-379527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1" kern="1200">
          <a:solidFill>
            <a:schemeClr val="bg1"/>
          </a:solidFill>
          <a:latin typeface="+mn-lt"/>
          <a:ea typeface="+mn-ea"/>
          <a:cs typeface="+mn-cs"/>
        </a:defRPr>
      </a:lvl2pPr>
      <a:lvl3pPr marL="1522870" indent="-303304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1" kern="1200">
          <a:solidFill>
            <a:schemeClr val="bg1"/>
          </a:solidFill>
          <a:latin typeface="+mn-lt"/>
          <a:ea typeface="+mn-ea"/>
          <a:cs typeface="+mn-cs"/>
        </a:defRPr>
      </a:lvl3pPr>
      <a:lvl4pPr marL="2132653" indent="-303304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1" kern="1200">
          <a:solidFill>
            <a:schemeClr val="bg1"/>
          </a:solidFill>
          <a:latin typeface="+mn-lt"/>
          <a:ea typeface="+mn-ea"/>
          <a:cs typeface="+mn-cs"/>
        </a:defRPr>
      </a:lvl4pPr>
      <a:lvl5pPr marL="2742435" indent="-303304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1" kern="1200">
          <a:solidFill>
            <a:schemeClr val="bg1"/>
          </a:solidFill>
          <a:latin typeface="+mn-lt"/>
          <a:ea typeface="+mn-ea"/>
          <a:cs typeface="+mn-cs"/>
        </a:defRPr>
      </a:lvl5pPr>
      <a:lvl6pPr marL="3353219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6pPr>
      <a:lvl7pPr marL="3962896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7pPr>
      <a:lvl8pPr marL="4572571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8pPr>
      <a:lvl9pPr marL="5182247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676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353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029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8704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8381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8057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7733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7410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096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A81CD8F-5F2A-B549-8C82-90191DC9BD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6122624"/>
            <a:ext cx="1629642" cy="73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7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</p:sldLayoutIdLst>
  <p:hf hdr="0" dt="0"/>
  <p:txStyles>
    <p:titleStyle>
      <a:lvl1pPr algn="l" defTabSz="1217978" rtl="0" eaLnBrk="0" fontAlgn="base" hangingPunct="0">
        <a:spcBef>
          <a:spcPct val="0"/>
        </a:spcBef>
        <a:spcAft>
          <a:spcPct val="0"/>
        </a:spcAft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17978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orbel" pitchFamily="34" charset="0"/>
        </a:defRPr>
      </a:lvl2pPr>
      <a:lvl3pPr algn="l" defTabSz="1217978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orbel" pitchFamily="34" charset="0"/>
        </a:defRPr>
      </a:lvl3pPr>
      <a:lvl4pPr algn="l" defTabSz="1217978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orbel" pitchFamily="34" charset="0"/>
        </a:defRPr>
      </a:lvl4pPr>
      <a:lvl5pPr algn="l" defTabSz="1217978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orbel" pitchFamily="34" charset="0"/>
        </a:defRPr>
      </a:lvl5pPr>
      <a:lvl6pPr marL="457337" algn="ctr" defTabSz="1217978" rtl="0" eaLnBrk="1" fontAlgn="base" hangingPunct="1">
        <a:spcBef>
          <a:spcPct val="0"/>
        </a:spcBef>
        <a:spcAft>
          <a:spcPct val="0"/>
        </a:spcAft>
        <a:defRPr sz="5902">
          <a:solidFill>
            <a:schemeClr val="tx1"/>
          </a:solidFill>
          <a:latin typeface="Work Sans Light" pitchFamily="2" charset="0"/>
        </a:defRPr>
      </a:lvl6pPr>
      <a:lvl7pPr marL="914674" algn="ctr" defTabSz="1217978" rtl="0" eaLnBrk="1" fontAlgn="base" hangingPunct="1">
        <a:spcBef>
          <a:spcPct val="0"/>
        </a:spcBef>
        <a:spcAft>
          <a:spcPct val="0"/>
        </a:spcAft>
        <a:defRPr sz="5902">
          <a:solidFill>
            <a:schemeClr val="tx1"/>
          </a:solidFill>
          <a:latin typeface="Work Sans Light" pitchFamily="2" charset="0"/>
        </a:defRPr>
      </a:lvl7pPr>
      <a:lvl8pPr marL="1372011" algn="ctr" defTabSz="1217978" rtl="0" eaLnBrk="1" fontAlgn="base" hangingPunct="1">
        <a:spcBef>
          <a:spcPct val="0"/>
        </a:spcBef>
        <a:spcAft>
          <a:spcPct val="0"/>
        </a:spcAft>
        <a:defRPr sz="5902">
          <a:solidFill>
            <a:schemeClr val="tx1"/>
          </a:solidFill>
          <a:latin typeface="Work Sans Light" pitchFamily="2" charset="0"/>
        </a:defRPr>
      </a:lvl8pPr>
      <a:lvl9pPr marL="1829349" algn="ctr" defTabSz="1217978" rtl="0" eaLnBrk="1" fontAlgn="base" hangingPunct="1">
        <a:spcBef>
          <a:spcPct val="0"/>
        </a:spcBef>
        <a:spcAft>
          <a:spcPct val="0"/>
        </a:spcAft>
        <a:defRPr sz="5902">
          <a:solidFill>
            <a:schemeClr val="tx1"/>
          </a:solidFill>
          <a:latin typeface="Work Sans Light" pitchFamily="2" charset="0"/>
        </a:defRPr>
      </a:lvl9pPr>
    </p:titleStyle>
    <p:bodyStyle>
      <a:lvl1pPr marL="455750" indent="-455750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1" kern="1200">
          <a:solidFill>
            <a:schemeClr val="bg1"/>
          </a:solidFill>
          <a:latin typeface="+mn-lt"/>
          <a:ea typeface="+mn-ea"/>
          <a:cs typeface="+mn-cs"/>
        </a:defRPr>
      </a:lvl1pPr>
      <a:lvl2pPr marL="989310" indent="-379527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1" kern="1200">
          <a:solidFill>
            <a:schemeClr val="bg1"/>
          </a:solidFill>
          <a:latin typeface="+mn-lt"/>
          <a:ea typeface="+mn-ea"/>
          <a:cs typeface="+mn-cs"/>
        </a:defRPr>
      </a:lvl2pPr>
      <a:lvl3pPr marL="1522870" indent="-303304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1" kern="1200">
          <a:solidFill>
            <a:schemeClr val="bg1"/>
          </a:solidFill>
          <a:latin typeface="+mn-lt"/>
          <a:ea typeface="+mn-ea"/>
          <a:cs typeface="+mn-cs"/>
        </a:defRPr>
      </a:lvl3pPr>
      <a:lvl4pPr marL="2132653" indent="-303304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1" kern="1200">
          <a:solidFill>
            <a:schemeClr val="bg1"/>
          </a:solidFill>
          <a:latin typeface="+mn-lt"/>
          <a:ea typeface="+mn-ea"/>
          <a:cs typeface="+mn-cs"/>
        </a:defRPr>
      </a:lvl4pPr>
      <a:lvl5pPr marL="2742435" indent="-303304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1" kern="1200">
          <a:solidFill>
            <a:schemeClr val="bg1"/>
          </a:solidFill>
          <a:latin typeface="+mn-lt"/>
          <a:ea typeface="+mn-ea"/>
          <a:cs typeface="+mn-cs"/>
        </a:defRPr>
      </a:lvl5pPr>
      <a:lvl6pPr marL="3353219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6pPr>
      <a:lvl7pPr marL="3962896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7pPr>
      <a:lvl8pPr marL="4572571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8pPr>
      <a:lvl9pPr marL="5182247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676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353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029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8704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8381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8057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7733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7410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096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31951" y="6613118"/>
            <a:ext cx="838200" cy="21544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fld id="{230A20C3-ACD1-415F-9CC0-35BF866BBB32}" type="slidenum">
              <a:rPr lang="en-US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1D329F-BEFE-FF46-970F-F75A2686639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5638800"/>
            <a:ext cx="2040443" cy="92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8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4" r:id="rId2"/>
    <p:sldLayoutId id="2147483965" r:id="rId3"/>
    <p:sldLayoutId id="2147483961" r:id="rId4"/>
    <p:sldLayoutId id="2147483966" r:id="rId5"/>
    <p:sldLayoutId id="2147483955" r:id="rId6"/>
    <p:sldLayoutId id="2147483963" r:id="rId7"/>
    <p:sldLayoutId id="2147483968" r:id="rId8"/>
    <p:sldLayoutId id="2147483969" r:id="rId9"/>
    <p:sldLayoutId id="2147483970" r:id="rId10"/>
  </p:sldLayoutIdLst>
  <p:hf hdr="0" ftr="0" dt="0"/>
  <p:txStyles>
    <p:titleStyle>
      <a:lvl1pPr algn="l" defTabSz="1217978" rtl="0" eaLnBrk="0" fontAlgn="base" hangingPunct="0">
        <a:spcBef>
          <a:spcPct val="0"/>
        </a:spcBef>
        <a:spcAft>
          <a:spcPct val="0"/>
        </a:spcAft>
        <a:defRPr sz="4401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1217978" rtl="0" eaLnBrk="0" fontAlgn="base" hangingPunct="0">
        <a:spcBef>
          <a:spcPct val="0"/>
        </a:spcBef>
        <a:spcAft>
          <a:spcPct val="0"/>
        </a:spcAft>
        <a:defRPr sz="4401">
          <a:solidFill>
            <a:schemeClr val="bg2"/>
          </a:solidFill>
          <a:latin typeface="Corbel" pitchFamily="34" charset="0"/>
        </a:defRPr>
      </a:lvl2pPr>
      <a:lvl3pPr algn="l" defTabSz="1217978" rtl="0" eaLnBrk="0" fontAlgn="base" hangingPunct="0">
        <a:spcBef>
          <a:spcPct val="0"/>
        </a:spcBef>
        <a:spcAft>
          <a:spcPct val="0"/>
        </a:spcAft>
        <a:defRPr sz="4401">
          <a:solidFill>
            <a:schemeClr val="bg2"/>
          </a:solidFill>
          <a:latin typeface="Corbel" pitchFamily="34" charset="0"/>
        </a:defRPr>
      </a:lvl3pPr>
      <a:lvl4pPr algn="l" defTabSz="1217978" rtl="0" eaLnBrk="0" fontAlgn="base" hangingPunct="0">
        <a:spcBef>
          <a:spcPct val="0"/>
        </a:spcBef>
        <a:spcAft>
          <a:spcPct val="0"/>
        </a:spcAft>
        <a:defRPr sz="4401">
          <a:solidFill>
            <a:schemeClr val="bg2"/>
          </a:solidFill>
          <a:latin typeface="Corbel" pitchFamily="34" charset="0"/>
        </a:defRPr>
      </a:lvl4pPr>
      <a:lvl5pPr algn="l" defTabSz="1217978" rtl="0" eaLnBrk="0" fontAlgn="base" hangingPunct="0">
        <a:spcBef>
          <a:spcPct val="0"/>
        </a:spcBef>
        <a:spcAft>
          <a:spcPct val="0"/>
        </a:spcAft>
        <a:defRPr sz="4401">
          <a:solidFill>
            <a:schemeClr val="bg2"/>
          </a:solidFill>
          <a:latin typeface="Corbel" pitchFamily="34" charset="0"/>
        </a:defRPr>
      </a:lvl5pPr>
      <a:lvl6pPr marL="457337" algn="ctr" defTabSz="1217978" rtl="0" eaLnBrk="1" fontAlgn="base" hangingPunct="1">
        <a:spcBef>
          <a:spcPct val="0"/>
        </a:spcBef>
        <a:spcAft>
          <a:spcPct val="0"/>
        </a:spcAft>
        <a:defRPr sz="5902">
          <a:solidFill>
            <a:schemeClr val="tx1"/>
          </a:solidFill>
          <a:latin typeface="Work Sans Light" pitchFamily="2" charset="0"/>
        </a:defRPr>
      </a:lvl6pPr>
      <a:lvl7pPr marL="914674" algn="ctr" defTabSz="1217978" rtl="0" eaLnBrk="1" fontAlgn="base" hangingPunct="1">
        <a:spcBef>
          <a:spcPct val="0"/>
        </a:spcBef>
        <a:spcAft>
          <a:spcPct val="0"/>
        </a:spcAft>
        <a:defRPr sz="5902">
          <a:solidFill>
            <a:schemeClr val="tx1"/>
          </a:solidFill>
          <a:latin typeface="Work Sans Light" pitchFamily="2" charset="0"/>
        </a:defRPr>
      </a:lvl7pPr>
      <a:lvl8pPr marL="1372011" algn="ctr" defTabSz="1217978" rtl="0" eaLnBrk="1" fontAlgn="base" hangingPunct="1">
        <a:spcBef>
          <a:spcPct val="0"/>
        </a:spcBef>
        <a:spcAft>
          <a:spcPct val="0"/>
        </a:spcAft>
        <a:defRPr sz="5902">
          <a:solidFill>
            <a:schemeClr val="tx1"/>
          </a:solidFill>
          <a:latin typeface="Work Sans Light" pitchFamily="2" charset="0"/>
        </a:defRPr>
      </a:lvl8pPr>
      <a:lvl9pPr marL="1829349" algn="ctr" defTabSz="1217978" rtl="0" eaLnBrk="1" fontAlgn="base" hangingPunct="1">
        <a:spcBef>
          <a:spcPct val="0"/>
        </a:spcBef>
        <a:spcAft>
          <a:spcPct val="0"/>
        </a:spcAft>
        <a:defRPr sz="5902">
          <a:solidFill>
            <a:schemeClr val="tx1"/>
          </a:solidFill>
          <a:latin typeface="Work Sans Light" pitchFamily="2" charset="0"/>
        </a:defRPr>
      </a:lvl9pPr>
    </p:titleStyle>
    <p:bodyStyle>
      <a:lvl1pPr marL="455750" indent="-455750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1" kern="1200">
          <a:solidFill>
            <a:schemeClr val="accent1"/>
          </a:solidFill>
          <a:latin typeface="+mn-lt"/>
          <a:ea typeface="+mn-ea"/>
          <a:cs typeface="+mn-cs"/>
        </a:defRPr>
      </a:lvl1pPr>
      <a:lvl2pPr marL="989310" indent="-379527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1" kern="1200">
          <a:solidFill>
            <a:schemeClr val="accent1"/>
          </a:solidFill>
          <a:latin typeface="+mn-lt"/>
          <a:ea typeface="+mn-ea"/>
          <a:cs typeface="+mn-cs"/>
        </a:defRPr>
      </a:lvl2pPr>
      <a:lvl3pPr marL="1522870" indent="-303304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1" kern="1200">
          <a:solidFill>
            <a:schemeClr val="accent1"/>
          </a:solidFill>
          <a:latin typeface="+mn-lt"/>
          <a:ea typeface="+mn-ea"/>
          <a:cs typeface="+mn-cs"/>
        </a:defRPr>
      </a:lvl3pPr>
      <a:lvl4pPr marL="2132653" indent="-303304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1" kern="1200">
          <a:solidFill>
            <a:schemeClr val="accent1"/>
          </a:solidFill>
          <a:latin typeface="+mn-lt"/>
          <a:ea typeface="+mn-ea"/>
          <a:cs typeface="+mn-cs"/>
        </a:defRPr>
      </a:lvl4pPr>
      <a:lvl5pPr marL="2742435" indent="-303304" algn="l" defTabSz="121797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1" kern="1200">
          <a:solidFill>
            <a:schemeClr val="accent1"/>
          </a:solidFill>
          <a:latin typeface="+mn-lt"/>
          <a:ea typeface="+mn-ea"/>
          <a:cs typeface="+mn-cs"/>
        </a:defRPr>
      </a:lvl5pPr>
      <a:lvl6pPr marL="3353219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6pPr>
      <a:lvl7pPr marL="3962896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7pPr>
      <a:lvl8pPr marL="4572571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8pPr>
      <a:lvl9pPr marL="5182247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676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353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029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8704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8381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8057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7733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7410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microsoft.com/blog/2022/03/16/evolving-microsoft-partner-network-programs-for-partner-growth-and-customer-succes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gb/partner-center/pci-azure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academy.techdata.com/uk/training/course/149231" TargetMode="External"/><Relationship Id="rId13" Type="http://schemas.openxmlformats.org/officeDocument/2006/relationships/hyperlink" Target="https://academy.techdata.com/uk/european-schedule#?title=AZ-800" TargetMode="External"/><Relationship Id="rId18" Type="http://schemas.openxmlformats.org/officeDocument/2006/relationships/hyperlink" Target="https://academy.techdata.com/uk/european-schedule#?title=AZ-120" TargetMode="External"/><Relationship Id="rId3" Type="http://schemas.openxmlformats.org/officeDocument/2006/relationships/hyperlink" Target="https://docs.microsoft.com/en-us/learn/certifications/azure-administrator/" TargetMode="External"/><Relationship Id="rId7" Type="http://schemas.openxmlformats.org/officeDocument/2006/relationships/hyperlink" Target="https://docs.microsoft.com/en-us/learn/certifications/azure-network-engineer-associate/" TargetMode="External"/><Relationship Id="rId12" Type="http://schemas.openxmlformats.org/officeDocument/2006/relationships/hyperlink" Target="https://docs.microsoft.com/en-us/learn/certifications/windows-server-hybrid-administrator/" TargetMode="External"/><Relationship Id="rId17" Type="http://schemas.openxmlformats.org/officeDocument/2006/relationships/hyperlink" Target="https://docs.microsoft.com/en-us/learn/certifications/azure-for-sap-workloads-specialty/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academy.techdata.com/uk/european-schedule#?title=AZ-140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academy.techdata.com/uk/european-schedule#?title=AZ-305" TargetMode="External"/><Relationship Id="rId11" Type="http://schemas.openxmlformats.org/officeDocument/2006/relationships/hyperlink" Target="https://academy.techdata.com/uk/european-schedule#?title=AZ-600" TargetMode="External"/><Relationship Id="rId5" Type="http://schemas.openxmlformats.org/officeDocument/2006/relationships/hyperlink" Target="https://docs.microsoft.com/en-us/learn/certifications/azure-solutions-architect/" TargetMode="External"/><Relationship Id="rId15" Type="http://schemas.openxmlformats.org/officeDocument/2006/relationships/hyperlink" Target="https://docs.microsoft.com/en-us/learn/certifications/azure-virtual-desktop-specialty/" TargetMode="External"/><Relationship Id="rId10" Type="http://schemas.openxmlformats.org/officeDocument/2006/relationships/hyperlink" Target="https://docs.microsoft.com/en-us/learn/certifications/azure-stack-hub-operator/" TargetMode="External"/><Relationship Id="rId4" Type="http://schemas.openxmlformats.org/officeDocument/2006/relationships/hyperlink" Target="https://academy.techdata.com/uk/european-schedule#?title=AZ-104" TargetMode="External"/><Relationship Id="rId9" Type="http://schemas.openxmlformats.org/officeDocument/2006/relationships/hyperlink" Target="https://academy.techdata.com/uk/european-schedule#?title=AZ-700" TargetMode="External"/><Relationship Id="rId14" Type="http://schemas.openxmlformats.org/officeDocument/2006/relationships/hyperlink" Target="https://academy.techdata.com/uk/european-schedule#?title=AZ-801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microsoft.com/en-us/learn/certifications/azure-stack-hub-operator/" TargetMode="External"/><Relationship Id="rId13" Type="http://schemas.openxmlformats.org/officeDocument/2006/relationships/hyperlink" Target="https://academy.techdata.com/uk/european-schedule#?title=AZ-800" TargetMode="External"/><Relationship Id="rId18" Type="http://schemas.openxmlformats.org/officeDocument/2006/relationships/hyperlink" Target="https://academy.techdata.com/uk/european-schedule#?title=AZ-140" TargetMode="External"/><Relationship Id="rId3" Type="http://schemas.openxmlformats.org/officeDocument/2006/relationships/image" Target="../media/image35.png"/><Relationship Id="rId7" Type="http://schemas.openxmlformats.org/officeDocument/2006/relationships/hyperlink" Target="https://academy.techdata.com/uk/european-schedule#?title=AZ-700" TargetMode="External"/><Relationship Id="rId12" Type="http://schemas.openxmlformats.org/officeDocument/2006/relationships/hyperlink" Target="https://academy.techdata.com/uk/training/course/149702" TargetMode="External"/><Relationship Id="rId17" Type="http://schemas.openxmlformats.org/officeDocument/2006/relationships/hyperlink" Target="https://docs.microsoft.com/en-us/learn/certifications/azure-virtual-desktop-specialty/" TargetMode="External"/><Relationship Id="rId2" Type="http://schemas.openxmlformats.org/officeDocument/2006/relationships/image" Target="../media/image34.png"/><Relationship Id="rId16" Type="http://schemas.openxmlformats.org/officeDocument/2006/relationships/hyperlink" Target="https://academy.techdata.com/uk/european-schedule#?title=AZ-305" TargetMode="External"/><Relationship Id="rId20" Type="http://schemas.openxmlformats.org/officeDocument/2006/relationships/hyperlink" Target="https://academy.techdata.com/uk/european-schedule#?title=AZ-120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ocs.microsoft.com/en-us/learn/certifications/azure-network-engineer-associate/" TargetMode="External"/><Relationship Id="rId11" Type="http://schemas.openxmlformats.org/officeDocument/2006/relationships/hyperlink" Target="https://docs.microsoft.com/en-us/learn/certifications/windows-server-hybrid-administrator/" TargetMode="External"/><Relationship Id="rId5" Type="http://schemas.openxmlformats.org/officeDocument/2006/relationships/hyperlink" Target="https://academy.techdata.com/uk/european-schedule#?title=AZ-104" TargetMode="External"/><Relationship Id="rId15" Type="http://schemas.openxmlformats.org/officeDocument/2006/relationships/hyperlink" Target="https://docs.microsoft.com/en-us/learn/certifications/azure-solutions-architect/" TargetMode="External"/><Relationship Id="rId10" Type="http://schemas.openxmlformats.org/officeDocument/2006/relationships/hyperlink" Target="https://academy.techdata.com/uk/european-schedule#?title=AZ-600" TargetMode="External"/><Relationship Id="rId19" Type="http://schemas.openxmlformats.org/officeDocument/2006/relationships/hyperlink" Target="https://docs.microsoft.com/en-us/learn/certifications/azure-for-sap-workloads-specialty/" TargetMode="External"/><Relationship Id="rId4" Type="http://schemas.openxmlformats.org/officeDocument/2006/relationships/hyperlink" Target="https://docs.microsoft.com/en-us/learn/certifications/azure-administrator/" TargetMode="External"/><Relationship Id="rId9" Type="http://schemas.openxmlformats.org/officeDocument/2006/relationships/hyperlink" Target="https://academy.techdata.com/uk/training/course/148699" TargetMode="External"/><Relationship Id="rId14" Type="http://schemas.openxmlformats.org/officeDocument/2006/relationships/hyperlink" Target="https://academy.techdata.com/uk/european-schedule#?title=AZ-80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hyperlink" Target="https://academy.techdata.com/cz/vendor/aruba/training/" TargetMode="External"/><Relationship Id="rId7" Type="http://schemas.openxmlformats.org/officeDocument/2006/relationships/hyperlink" Target="https://academy.techdata.com/cz/vendor/microsoft/training/" TargetMode="External"/><Relationship Id="rId12" Type="http://schemas.openxmlformats.org/officeDocument/2006/relationships/hyperlink" Target="https://academy.techdata.com/cz/vendor/ibm/training/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hyperlink" Target="https://academy.techdata.com/cz/vendor/hpe/training/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hyperlink" Target="https://academy.techdata.com/cz/vendor/palo-alto-networks/training/" TargetMode="External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aka.ms/solutionspartnerdataai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microsoft.com/en-us/learn/certifications/azure-ai-engineer/" TargetMode="External"/><Relationship Id="rId13" Type="http://schemas.openxmlformats.org/officeDocument/2006/relationships/hyperlink" Target="https://academy.techdata.com/uk/european-schedule#?title=DP-203" TargetMode="External"/><Relationship Id="rId18" Type="http://schemas.openxmlformats.org/officeDocument/2006/relationships/hyperlink" Target="https://docs.microsoft.com/en-us/learn/certifications/azure-cosmos-db-developer-specialty/" TargetMode="External"/><Relationship Id="rId3" Type="http://schemas.openxmlformats.org/officeDocument/2006/relationships/hyperlink" Target="https://academy.techdata.com/uk/european-schedule#?title=AZ-104" TargetMode="External"/><Relationship Id="rId7" Type="http://schemas.openxmlformats.org/officeDocument/2006/relationships/hyperlink" Target="https://academy.techdata.com/uk/european-schedule#?title=DP-300" TargetMode="External"/><Relationship Id="rId12" Type="http://schemas.openxmlformats.org/officeDocument/2006/relationships/hyperlink" Target="https://docs.microsoft.com/en-us/learn/certifications/azure-data-engineer/" TargetMode="External"/><Relationship Id="rId17" Type="http://schemas.openxmlformats.org/officeDocument/2006/relationships/hyperlink" Target="https://academy.techdata.com/uk/european-schedule#?title=MB-260" TargetMode="External"/><Relationship Id="rId2" Type="http://schemas.openxmlformats.org/officeDocument/2006/relationships/hyperlink" Target="https://docs.microsoft.com/en-us/learn/certifications/azure-administrator/" TargetMode="External"/><Relationship Id="rId16" Type="http://schemas.openxmlformats.org/officeDocument/2006/relationships/hyperlink" Target="https://docs.microsoft.com/en-us/learn/certifications/customer-data-platform-specialty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ocs.microsoft.com/en-us/learn/certifications/azure-database-administrator-associate/" TargetMode="External"/><Relationship Id="rId11" Type="http://schemas.openxmlformats.org/officeDocument/2006/relationships/hyperlink" Target="https://academy.techdata.com/uk/european-schedule#?title=DP-100" TargetMode="External"/><Relationship Id="rId5" Type="http://schemas.openxmlformats.org/officeDocument/2006/relationships/hyperlink" Target="https://academy.techdata.com/uk/european-schedule#?title=AZ-305" TargetMode="External"/><Relationship Id="rId15" Type="http://schemas.openxmlformats.org/officeDocument/2006/relationships/hyperlink" Target="https://academy.techdata.com/uk/european-schedule#?title=PL-300" TargetMode="External"/><Relationship Id="rId10" Type="http://schemas.openxmlformats.org/officeDocument/2006/relationships/hyperlink" Target="https://docs.microsoft.com/en-us/learn/certifications/azure-data-scientist/" TargetMode="External"/><Relationship Id="rId19" Type="http://schemas.openxmlformats.org/officeDocument/2006/relationships/hyperlink" Target="https://academy.techdata.com/uk/european-schedule#?title=DP-420" TargetMode="External"/><Relationship Id="rId4" Type="http://schemas.openxmlformats.org/officeDocument/2006/relationships/hyperlink" Target="https://docs.microsoft.com/en-us/learn/certifications/azure-solutions-architect/" TargetMode="External"/><Relationship Id="rId9" Type="http://schemas.openxmlformats.org/officeDocument/2006/relationships/hyperlink" Target="https://academy.techdata.com/uk/european-schedule#?title=AI-102" TargetMode="External"/><Relationship Id="rId14" Type="http://schemas.openxmlformats.org/officeDocument/2006/relationships/hyperlink" Target="https://docs.microsoft.com/en-us/learn/certifications/power-bi-data-analyst-associate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microsoft.com/en-us/learn/certifications/azure-ai-engineer/" TargetMode="External"/><Relationship Id="rId13" Type="http://schemas.openxmlformats.org/officeDocument/2006/relationships/hyperlink" Target="https://academy.techdata.com/uk/european-schedule#?title=DP-203" TargetMode="External"/><Relationship Id="rId18" Type="http://schemas.openxmlformats.org/officeDocument/2006/relationships/hyperlink" Target="https://academy.techdata.com/uk/european-schedule#?title=AZ-305" TargetMode="External"/><Relationship Id="rId3" Type="http://schemas.openxmlformats.org/officeDocument/2006/relationships/image" Target="../media/image35.png"/><Relationship Id="rId21" Type="http://schemas.openxmlformats.org/officeDocument/2006/relationships/hyperlink" Target="https://docs.microsoft.com/en-us/learn/certifications/azure-cosmos-db-developer-specialty/" TargetMode="External"/><Relationship Id="rId7" Type="http://schemas.openxmlformats.org/officeDocument/2006/relationships/hyperlink" Target="https://academy.techdata.com/uk/european-schedule#?title=DP-300" TargetMode="External"/><Relationship Id="rId12" Type="http://schemas.openxmlformats.org/officeDocument/2006/relationships/hyperlink" Target="https://docs.microsoft.com/en-us/learn/certifications/azure-data-engineer/" TargetMode="External"/><Relationship Id="rId17" Type="http://schemas.openxmlformats.org/officeDocument/2006/relationships/hyperlink" Target="https://docs.microsoft.com/en-us/learn/certifications/azure-solutions-architect/" TargetMode="External"/><Relationship Id="rId2" Type="http://schemas.openxmlformats.org/officeDocument/2006/relationships/image" Target="../media/image34.png"/><Relationship Id="rId16" Type="http://schemas.openxmlformats.org/officeDocument/2006/relationships/hyperlink" Target="&#9899;%20Requires%20at%20least%20three%20Azure%20Solutions%20Architect" TargetMode="External"/><Relationship Id="rId20" Type="http://schemas.openxmlformats.org/officeDocument/2006/relationships/hyperlink" Target="https://academy.techdata.com/uk/european-schedule#?title=MB-260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ocs.microsoft.com/en-us/learn/certifications/azure-database-administrator-associate/" TargetMode="External"/><Relationship Id="rId11" Type="http://schemas.openxmlformats.org/officeDocument/2006/relationships/hyperlink" Target="https://academy.techdata.com/uk/european-schedule#?title=DP-100" TargetMode="External"/><Relationship Id="rId5" Type="http://schemas.openxmlformats.org/officeDocument/2006/relationships/hyperlink" Target="https://academy.techdata.com/uk/european-schedule#?title=AZ-104" TargetMode="External"/><Relationship Id="rId15" Type="http://schemas.openxmlformats.org/officeDocument/2006/relationships/hyperlink" Target="https://academy.techdata.com/uk/european-schedule#?title=PL-300" TargetMode="External"/><Relationship Id="rId10" Type="http://schemas.openxmlformats.org/officeDocument/2006/relationships/hyperlink" Target="https://docs.microsoft.com/en-us/learn/certifications/azure-data-scientist/" TargetMode="External"/><Relationship Id="rId19" Type="http://schemas.openxmlformats.org/officeDocument/2006/relationships/hyperlink" Target="https://docs.microsoft.com/en-us/learn/certifications/customer-data-platform-specialty/" TargetMode="External"/><Relationship Id="rId4" Type="http://schemas.openxmlformats.org/officeDocument/2006/relationships/hyperlink" Target="https://docs.microsoft.com/en-us/learn/certifications/azure-administrator/" TargetMode="External"/><Relationship Id="rId9" Type="http://schemas.openxmlformats.org/officeDocument/2006/relationships/hyperlink" Target="https://academy.techdata.com/uk/european-schedule#?title=AI-102" TargetMode="External"/><Relationship Id="rId14" Type="http://schemas.openxmlformats.org/officeDocument/2006/relationships/hyperlink" Target="https://docs.microsoft.com/en-us/learn/certifications/data-analyst-associate/" TargetMode="External"/><Relationship Id="rId22" Type="http://schemas.openxmlformats.org/officeDocument/2006/relationships/hyperlink" Target="https://academy.techdata.com/uk/european-schedule#?title=DP-420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aka.ms/solutionspartnerdigiapp" TargetMode="Externa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microsoft.com/en-us/learn/certifications/power-platform-developer-associate/" TargetMode="External"/><Relationship Id="rId13" Type="http://schemas.openxmlformats.org/officeDocument/2006/relationships/hyperlink" Target="https://academy.techdata.com/uk/european-schedule#?title=AZ-400" TargetMode="External"/><Relationship Id="rId3" Type="http://schemas.openxmlformats.org/officeDocument/2006/relationships/hyperlink" Target="https://academy.techdata.com/uk/european-schedule#?title=AZ-104" TargetMode="External"/><Relationship Id="rId7" Type="http://schemas.openxmlformats.org/officeDocument/2006/relationships/hyperlink" Target="https://academy.techdata.com/uk/european-schedule#?title=AZ-204" TargetMode="External"/><Relationship Id="rId12" Type="http://schemas.openxmlformats.org/officeDocument/2006/relationships/hyperlink" Target="https://docs.microsoft.com/en-us/learn/certifications/devops-engineer/" TargetMode="External"/><Relationship Id="rId2" Type="http://schemas.openxmlformats.org/officeDocument/2006/relationships/hyperlink" Target="https://docs.microsoft.com/en-us/learn/certifications/azure-administrator/" TargetMode="External"/><Relationship Id="rId16" Type="http://schemas.openxmlformats.org/officeDocument/2006/relationships/hyperlink" Target="https://academy.techdata.com/uk/european-schedule#?title=PL-600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ocs.microsoft.com/en-us/learn/certifications/azure-developer/" TargetMode="External"/><Relationship Id="rId11" Type="http://schemas.openxmlformats.org/officeDocument/2006/relationships/hyperlink" Target="https://academy.techdata.com/uk/european-schedule#?title=AZ-220" TargetMode="External"/><Relationship Id="rId5" Type="http://schemas.openxmlformats.org/officeDocument/2006/relationships/hyperlink" Target="https://academy.techdata.com/uk/european-schedule#?title=AZ-305" TargetMode="External"/><Relationship Id="rId15" Type="http://schemas.openxmlformats.org/officeDocument/2006/relationships/hyperlink" Target="https://docs.microsoft.com/de-de/learn/certifications/power-platform-solution-architect-expert/" TargetMode="External"/><Relationship Id="rId10" Type="http://schemas.openxmlformats.org/officeDocument/2006/relationships/hyperlink" Target="https://docs.microsoft.com/en-us/learn/certifications/azure-iot-developer-specialty/" TargetMode="External"/><Relationship Id="rId4" Type="http://schemas.openxmlformats.org/officeDocument/2006/relationships/hyperlink" Target="https://docs.microsoft.com/en-us/learn/certifications/azure-solutions-architect/" TargetMode="External"/><Relationship Id="rId9" Type="http://schemas.openxmlformats.org/officeDocument/2006/relationships/hyperlink" Target="https://academy.techdata.com/uk/european-schedule#?title=PL-400" TargetMode="External"/><Relationship Id="rId14" Type="http://schemas.openxmlformats.org/officeDocument/2006/relationships/hyperlink" Target="https://docs.microsoft.com/en-us/learn/certifications/power-platform-solution-architect-expert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microsoft.com/en-us/learn/certifications/power-platform-developer-associate/" TargetMode="External"/><Relationship Id="rId13" Type="http://schemas.openxmlformats.org/officeDocument/2006/relationships/hyperlink" Target="https://academy.techdata.com/uk/european-schedule#?title=AZ-220" TargetMode="External"/><Relationship Id="rId18" Type="http://schemas.openxmlformats.org/officeDocument/2006/relationships/hyperlink" Target="https://academy.techdata.com/uk/european-schedule#?title=PL-600" TargetMode="External"/><Relationship Id="rId3" Type="http://schemas.openxmlformats.org/officeDocument/2006/relationships/image" Target="../media/image35.png"/><Relationship Id="rId7" Type="http://schemas.openxmlformats.org/officeDocument/2006/relationships/hyperlink" Target="https://academy.techdata.com/uk/european-schedule#?title=AZ-204" TargetMode="External"/><Relationship Id="rId12" Type="http://schemas.openxmlformats.org/officeDocument/2006/relationships/hyperlink" Target="https://docs.microsoft.com/en-us/learn/certifications/azure-iot-developer-specialty/" TargetMode="External"/><Relationship Id="rId17" Type="http://schemas.openxmlformats.org/officeDocument/2006/relationships/hyperlink" Target="https://docs.microsoft.com/en-us/learn/certifications/power-platform-solution-architect-expert/" TargetMode="External"/><Relationship Id="rId2" Type="http://schemas.openxmlformats.org/officeDocument/2006/relationships/image" Target="../media/image34.png"/><Relationship Id="rId16" Type="http://schemas.openxmlformats.org/officeDocument/2006/relationships/hyperlink" Target="https://academy.techdata.com/uk/european-schedule#?title=AZ-400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ocs.microsoft.com/en-us/learn/certifications/azure-developer/" TargetMode="External"/><Relationship Id="rId11" Type="http://schemas.openxmlformats.org/officeDocument/2006/relationships/hyperlink" Target="https://academy.techdata.com/uk/european-schedule#?title=AZ-305" TargetMode="External"/><Relationship Id="rId5" Type="http://schemas.openxmlformats.org/officeDocument/2006/relationships/hyperlink" Target="https://academy.techdata.com/uk/european-schedule#?title=AZ-104" TargetMode="External"/><Relationship Id="rId15" Type="http://schemas.openxmlformats.org/officeDocument/2006/relationships/hyperlink" Target="https://docs.microsoft.com/en-us/learn/certifications/devops-engineer/" TargetMode="External"/><Relationship Id="rId10" Type="http://schemas.openxmlformats.org/officeDocument/2006/relationships/hyperlink" Target="https://docs.microsoft.com/en-us/learn/certifications/azure-solutions-architect/" TargetMode="External"/><Relationship Id="rId4" Type="http://schemas.openxmlformats.org/officeDocument/2006/relationships/hyperlink" Target="https://docs.microsoft.com/en-us/learn/certifications/azure-administrator/" TargetMode="External"/><Relationship Id="rId9" Type="http://schemas.openxmlformats.org/officeDocument/2006/relationships/hyperlink" Target="https://academy.techdata.com/uk/european-schedule#?title=PL-400" TargetMode="External"/><Relationship Id="rId14" Type="http://schemas.openxmlformats.org/officeDocument/2006/relationships/hyperlink" Target="https://academy.techdata.com/uk/training/course/14681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gb/partner-center/pci-modern-work" TargetMode="External"/><Relationship Id="rId2" Type="http://schemas.openxmlformats.org/officeDocument/2006/relationships/hyperlink" Target="https://aka.ms/solutionspartnermodern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academy.techdata.com/uk/european-schedule#?title=MD-101" TargetMode="External"/><Relationship Id="rId13" Type="http://schemas.openxmlformats.org/officeDocument/2006/relationships/hyperlink" Target="https://academy.techdata.com/uk/european-schedule#?title=MS-600" TargetMode="External"/><Relationship Id="rId18" Type="http://schemas.openxmlformats.org/officeDocument/2006/relationships/hyperlink" Target="https://academy.techdata.com/uk/european-schedule#?title=MS-101" TargetMode="External"/><Relationship Id="rId3" Type="http://schemas.openxmlformats.org/officeDocument/2006/relationships/hyperlink" Target="https://academy.techdata.com/uk/european-schedule#?title=MS-900" TargetMode="External"/><Relationship Id="rId7" Type="http://schemas.openxmlformats.org/officeDocument/2006/relationships/hyperlink" Target="https://academy.techdata.com/uk/european-schedule#?title=MD-100" TargetMode="External"/><Relationship Id="rId12" Type="http://schemas.openxmlformats.org/officeDocument/2006/relationships/hyperlink" Target="https://docs.microsoft.com/en-us/learn/certifications/m365-developer-associate/" TargetMode="External"/><Relationship Id="rId17" Type="http://schemas.openxmlformats.org/officeDocument/2006/relationships/hyperlink" Target="https://academy.techdata.com/uk/training/course/146434" TargetMode="External"/><Relationship Id="rId2" Type="http://schemas.openxmlformats.org/officeDocument/2006/relationships/hyperlink" Target="https://docs.microsoft.com/en-us/learn/certifications/microsoft-365-fundamentals/" TargetMode="External"/><Relationship Id="rId16" Type="http://schemas.openxmlformats.org/officeDocument/2006/relationships/hyperlink" Target="https://academy.techdata.com/uk/european-schedule#?title=MS-100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ocs.microsoft.com/en-us/learn/certifications/modern-desktop/" TargetMode="External"/><Relationship Id="rId11" Type="http://schemas.openxmlformats.org/officeDocument/2006/relationships/hyperlink" Target="https://academy.techdata.com/de/training/course/146560" TargetMode="External"/><Relationship Id="rId5" Type="http://schemas.openxmlformats.org/officeDocument/2006/relationships/hyperlink" Target="https://academy.techdata.com/uk/european-schedule#?title=MS-203" TargetMode="External"/><Relationship Id="rId15" Type="http://schemas.openxmlformats.org/officeDocument/2006/relationships/hyperlink" Target="https://docs.microsoft.com/en-us/learn/certifications/m365-enterprise-administrator/renew/" TargetMode="External"/><Relationship Id="rId10" Type="http://schemas.openxmlformats.org/officeDocument/2006/relationships/hyperlink" Target="https://academy.techdata.com/uk/european-schedule#?title=MS-700" TargetMode="External"/><Relationship Id="rId4" Type="http://schemas.openxmlformats.org/officeDocument/2006/relationships/hyperlink" Target="https://docs.microsoft.com/en-us/learn/certifications/m365-messaging-administrator/" TargetMode="External"/><Relationship Id="rId9" Type="http://schemas.openxmlformats.org/officeDocument/2006/relationships/hyperlink" Target="https://docs.microsoft.com/en-us/learn/certifications/m365-teams-administrator-associate/" TargetMode="External"/><Relationship Id="rId14" Type="http://schemas.openxmlformats.org/officeDocument/2006/relationships/hyperlink" Target="https://academy.techdata.com/de/training/course/146881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microsoft.com/en-us/learn/certifications/modern-desktop/" TargetMode="External"/><Relationship Id="rId13" Type="http://schemas.openxmlformats.org/officeDocument/2006/relationships/hyperlink" Target="https://docs.microsoft.com/en-us/learn/certifications/m365-developer-associate/" TargetMode="External"/><Relationship Id="rId18" Type="http://schemas.openxmlformats.org/officeDocument/2006/relationships/image" Target="../media/image35.png"/><Relationship Id="rId3" Type="http://schemas.openxmlformats.org/officeDocument/2006/relationships/image" Target="../media/image34.png"/><Relationship Id="rId7" Type="http://schemas.openxmlformats.org/officeDocument/2006/relationships/hyperlink" Target="https://academy.techdata.com/uk/european-schedule#?title=MS-203" TargetMode="External"/><Relationship Id="rId12" Type="http://schemas.openxmlformats.org/officeDocument/2006/relationships/hyperlink" Target="https://academy.techdata.com/uk/european-schedule#?title=MS-700" TargetMode="External"/><Relationship Id="rId17" Type="http://schemas.openxmlformats.org/officeDocument/2006/relationships/hyperlink" Target="https://academy.techdata.com/uk/european-schedule#?title=MS-101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academy.techdata.com/uk/european-schedule#?title=MS-100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ocs.microsoft.com/en-us/learn/certifications/m365-messaging-administrator/" TargetMode="External"/><Relationship Id="rId11" Type="http://schemas.openxmlformats.org/officeDocument/2006/relationships/hyperlink" Target="https://docs.microsoft.com/en-us/learn/certifications/m365-teams-administrator-associate/" TargetMode="External"/><Relationship Id="rId5" Type="http://schemas.openxmlformats.org/officeDocument/2006/relationships/hyperlink" Target="https://academy.techdata.com/uk/european-schedule#?title=MS-900" TargetMode="External"/><Relationship Id="rId15" Type="http://schemas.openxmlformats.org/officeDocument/2006/relationships/hyperlink" Target="https://docs.microsoft.com/en-us/learn/certifications/m365-enterprise-administrator/renew/" TargetMode="External"/><Relationship Id="rId10" Type="http://schemas.openxmlformats.org/officeDocument/2006/relationships/hyperlink" Target="https://academy.techdata.com/uk/european-schedule#?title=MD-101" TargetMode="External"/><Relationship Id="rId4" Type="http://schemas.openxmlformats.org/officeDocument/2006/relationships/hyperlink" Target="https://docs.microsoft.com/en-us/learn/paths/m365-productivity-teamwork-solutions/" TargetMode="External"/><Relationship Id="rId9" Type="http://schemas.openxmlformats.org/officeDocument/2006/relationships/hyperlink" Target="https://academy.techdata.com/uk/european-schedule#?title=MD-100" TargetMode="External"/><Relationship Id="rId14" Type="http://schemas.openxmlformats.org/officeDocument/2006/relationships/hyperlink" Target="https://academy.techdata.com/uk/european-schedule#?title=MS-600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gb/partner-center/pci-security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urldefense.com/v3/__https:/emails.microsoft.com/dc/ZHwA4LzRo6IdTlyeJK8t5dKUwjR8E8meK6uOfSTzZszfL6PteTov-j6dpcatuNWdkwsSD9tFhvtoymChK3LeuZVMUbA-jrnpCYvUJ7DoWGBKeUAhibjwFofPkfhHxuqf/MTU3LUdRRS0zODIAAAGDMyVgA7ThyV7rnZB5xg-yMoqdeqSEp-uwmPsH-nOoeubR9CUYpIUjukUGZYGk47YpyhFctTI=__;!!CYQycLDRcg!6i5X-omzzf2KGstWVeLhTHGZAADCWmz7NUZ7zp1bT9mbl7ndwivlLCP9CrZatV95mK-o$" TargetMode="Externa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microsoft.com/en-us/learn/certifications/identity-and-access-administrator/" TargetMode="External"/><Relationship Id="rId3" Type="http://schemas.openxmlformats.org/officeDocument/2006/relationships/hyperlink" Target="https://academy.techdata.com/uk/european-schedule#?title=MS-500" TargetMode="External"/><Relationship Id="rId7" Type="http://schemas.openxmlformats.org/officeDocument/2006/relationships/hyperlink" Target="https://academy.techdata.com/uk/european-schedule#?title=SC-200" TargetMode="External"/><Relationship Id="rId2" Type="http://schemas.openxmlformats.org/officeDocument/2006/relationships/hyperlink" Target="https://docs.microsoft.com/en-us/learn/certifications/m365-security-administrator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ocs.microsoft.com/en-us/learn/certifications/security-operations-analyst/" TargetMode="External"/><Relationship Id="rId11" Type="http://schemas.openxmlformats.org/officeDocument/2006/relationships/hyperlink" Target="https://academy.techdata.com/uk/european-schedule#?title=SC-400" TargetMode="External"/><Relationship Id="rId5" Type="http://schemas.openxmlformats.org/officeDocument/2006/relationships/hyperlink" Target="https://academy.techdata.com/uk/european-schedule#?title=AZ-500" TargetMode="External"/><Relationship Id="rId10" Type="http://schemas.openxmlformats.org/officeDocument/2006/relationships/hyperlink" Target="https://docs.microsoft.com/en-us/learn/certifications/information-protection-administrator/" TargetMode="External"/><Relationship Id="rId4" Type="http://schemas.openxmlformats.org/officeDocument/2006/relationships/hyperlink" Target="https://docs.microsoft.com/en-us/learn/certifications/azure-security-engineer/" TargetMode="External"/><Relationship Id="rId9" Type="http://schemas.openxmlformats.org/officeDocument/2006/relationships/hyperlink" Target="https://academy.techdata.com/uk/european-schedule#?title=SC-300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microsoft.com/en-us/learn/certifications/identity-and-access-administrator/" TargetMode="External"/><Relationship Id="rId3" Type="http://schemas.openxmlformats.org/officeDocument/2006/relationships/hyperlink" Target="https://academy.techdata.com/uk/european-schedule#?title=MS-500" TargetMode="External"/><Relationship Id="rId7" Type="http://schemas.openxmlformats.org/officeDocument/2006/relationships/hyperlink" Target="https://academy.techdata.com/uk/european-schedule#?title=SC-200" TargetMode="External"/><Relationship Id="rId12" Type="http://schemas.openxmlformats.org/officeDocument/2006/relationships/image" Target="../media/image45.png"/><Relationship Id="rId2" Type="http://schemas.openxmlformats.org/officeDocument/2006/relationships/hyperlink" Target="https://docs.microsoft.com/en-us/learn/certifications/m365-security-administrator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ocs.microsoft.com/en-us/learn/certifications/security-operations-analyst/" TargetMode="External"/><Relationship Id="rId11" Type="http://schemas.openxmlformats.org/officeDocument/2006/relationships/hyperlink" Target="https://academy.techdata.com/uk/european-schedule#?title=SC-400" TargetMode="External"/><Relationship Id="rId5" Type="http://schemas.openxmlformats.org/officeDocument/2006/relationships/hyperlink" Target="https://academy.techdata.com/uk/european-schedule#?title=AZ-500" TargetMode="External"/><Relationship Id="rId10" Type="http://schemas.openxmlformats.org/officeDocument/2006/relationships/hyperlink" Target="https://docs.microsoft.com/en-us/learn/certifications/information-protection-administrator/" TargetMode="External"/><Relationship Id="rId4" Type="http://schemas.openxmlformats.org/officeDocument/2006/relationships/hyperlink" Target="https://docs.microsoft.com/en-us/learn/certifications/azure-security-engineer/" TargetMode="External"/><Relationship Id="rId9" Type="http://schemas.openxmlformats.org/officeDocument/2006/relationships/hyperlink" Target="https://academy.techdata.com/uk/european-schedule#?title=SC-300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aka.ms/solutionspartnerbizapps" TargetMode="Externa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hyperlink" Target="https://docs.microsoft.com/en-us/learn/certifications/d365-functional-consultant-manufacturing/" TargetMode="External"/><Relationship Id="rId18" Type="http://schemas.openxmlformats.org/officeDocument/2006/relationships/hyperlink" Target="https://academy.techdata.com/uk/training/course/145366" TargetMode="External"/><Relationship Id="rId26" Type="http://schemas.openxmlformats.org/officeDocument/2006/relationships/hyperlink" Target="https://docs.microsoft.com/en-us/learn/certifications/power-apps-and-d365-developer-associate/#certification-exams" TargetMode="External"/><Relationship Id="rId39" Type="http://schemas.openxmlformats.org/officeDocument/2006/relationships/hyperlink" Target="https://academy.techdata.com/uk/european-schedule#?title=MB-700" TargetMode="External"/><Relationship Id="rId21" Type="http://schemas.openxmlformats.org/officeDocument/2006/relationships/hyperlink" Target="https://docs.microsoft.com/en-us/learn/certifications/d365-functional-consultant-field-service/" TargetMode="External"/><Relationship Id="rId34" Type="http://schemas.openxmlformats.org/officeDocument/2006/relationships/hyperlink" Target="https://academy.techdata.com/uk/european-schedule#?title=PL-300" TargetMode="External"/><Relationship Id="rId42" Type="http://schemas.openxmlformats.org/officeDocument/2006/relationships/hyperlink" Target="https://docs.microsoft.com/en-us/learn/certifications/power-platform-solution-architect-expert/" TargetMode="External"/><Relationship Id="rId7" Type="http://schemas.openxmlformats.org/officeDocument/2006/relationships/hyperlink" Target="https://academy.techdata.com/uk/training/course/146473" TargetMode="External"/><Relationship Id="rId2" Type="http://schemas.openxmlformats.org/officeDocument/2006/relationships/image" Target="../media/image34.png"/><Relationship Id="rId16" Type="http://schemas.openxmlformats.org/officeDocument/2006/relationships/hyperlink" Target="https://docs.microsoft.com/en-us/learn/certifications/d365-functional-consultant-customer-service/" TargetMode="External"/><Relationship Id="rId20" Type="http://schemas.openxmlformats.org/officeDocument/2006/relationships/hyperlink" Target="https://academy.techdata.com/uk/european-schedule#?title=MB-210" TargetMode="External"/><Relationship Id="rId29" Type="http://schemas.openxmlformats.org/officeDocument/2006/relationships/hyperlink" Target="https://docs.microsoft.com/en-us/learn/certifications/d365-functional-consultant-marketing/#certification-exams" TargetMode="External"/><Relationship Id="rId41" Type="http://schemas.openxmlformats.org/officeDocument/2006/relationships/hyperlink" Target="https://academy.techdata.com/uk/european-schedule#?title=MB-600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ocs.microsoft.com/en-us/learn/certifications/d365-functional-consultant-commerce/" TargetMode="External"/><Relationship Id="rId11" Type="http://schemas.openxmlformats.org/officeDocument/2006/relationships/hyperlink" Target="https://academy.techdata.com/uk/european-schedule#?title=MB-500" TargetMode="External"/><Relationship Id="rId24" Type="http://schemas.openxmlformats.org/officeDocument/2006/relationships/hyperlink" Target="https://docs.microsoft.com/en-us/learn/certifications/power-apps-and-d365-developer-associate/" TargetMode="External"/><Relationship Id="rId32" Type="http://schemas.openxmlformats.org/officeDocument/2006/relationships/hyperlink" Target="https://academy.techdata.com/uk/european-schedule#?title=PL-100" TargetMode="External"/><Relationship Id="rId37" Type="http://schemas.openxmlformats.org/officeDocument/2006/relationships/hyperlink" Target="https://academy.techdata.com/uk/european-schedule#?title=PL-400" TargetMode="External"/><Relationship Id="rId40" Type="http://schemas.openxmlformats.org/officeDocument/2006/relationships/hyperlink" Target="https://docs.microsoft.com/en-us/learn/certifications/power-apps-and-d365-solution-architect-expert/" TargetMode="External"/><Relationship Id="rId5" Type="http://schemas.openxmlformats.org/officeDocument/2006/relationships/hyperlink" Target="https://academy.techdata.com/uk/european-schedule#?title=MB-300" TargetMode="External"/><Relationship Id="rId15" Type="http://schemas.openxmlformats.org/officeDocument/2006/relationships/hyperlink" Target="https://academy.techdata.com/uk/european-schedule#?title=MB-320" TargetMode="External"/><Relationship Id="rId23" Type="http://schemas.openxmlformats.org/officeDocument/2006/relationships/hyperlink" Target="https://academy.techdata.com/uk/european-schedule#?title=MB-800" TargetMode="External"/><Relationship Id="rId28" Type="http://schemas.openxmlformats.org/officeDocument/2006/relationships/hyperlink" Target="https://docs.microsoft.com/en-us/learn/certifications/d365-functional-consultant-marketing/" TargetMode="External"/><Relationship Id="rId36" Type="http://schemas.openxmlformats.org/officeDocument/2006/relationships/hyperlink" Target="https://docs.microsoft.com/en-us/learn/certifications/power-platform-developer-associate/" TargetMode="External"/><Relationship Id="rId10" Type="http://schemas.openxmlformats.org/officeDocument/2006/relationships/hyperlink" Target="https://academy.techdata.com/uk/training/course/146477" TargetMode="External"/><Relationship Id="rId19" Type="http://schemas.openxmlformats.org/officeDocument/2006/relationships/hyperlink" Target="https://docs.microsoft.com/en-us/learn/certifications/d365-functional-consultant-sales/" TargetMode="External"/><Relationship Id="rId31" Type="http://schemas.openxmlformats.org/officeDocument/2006/relationships/hyperlink" Target="https://docs.microsoft.com/en-us/learn/certifications/power-platform-app-maker/" TargetMode="External"/><Relationship Id="rId4" Type="http://schemas.openxmlformats.org/officeDocument/2006/relationships/hyperlink" Target="https://docs.microsoft.com/en-us/learn/certifications/d365-functional-consultant-financials/" TargetMode="External"/><Relationship Id="rId9" Type="http://schemas.openxmlformats.org/officeDocument/2006/relationships/hyperlink" Target="https://docs.microsoft.com/en-us/learn/certifications/d365-finance-and-operations-apps-developer-associate/" TargetMode="External"/><Relationship Id="rId14" Type="http://schemas.openxmlformats.org/officeDocument/2006/relationships/hyperlink" Target="https://academy.techdata.com/uk/training/course/146475" TargetMode="External"/><Relationship Id="rId22" Type="http://schemas.openxmlformats.org/officeDocument/2006/relationships/hyperlink" Target="https://docs.microsoft.com/en-us/learn/certifications/d365-business-central-functional-consultant-associate/" TargetMode="External"/><Relationship Id="rId27" Type="http://schemas.openxmlformats.org/officeDocument/2006/relationships/hyperlink" Target="https://academy.techdata.com/uk/european-schedule#?title=MB-400" TargetMode="External"/><Relationship Id="rId30" Type="http://schemas.openxmlformats.org/officeDocument/2006/relationships/hyperlink" Target="https://academy.techdata.com/uk/european-schedule#?title=MB-220" TargetMode="External"/><Relationship Id="rId35" Type="http://schemas.openxmlformats.org/officeDocument/2006/relationships/hyperlink" Target="https://docs.microsoft.com/en-us/learn/certifications/power-platform-functional-consultant-associate/" TargetMode="External"/><Relationship Id="rId43" Type="http://schemas.openxmlformats.org/officeDocument/2006/relationships/hyperlink" Target="https://academy.techdata.com/uk/european-schedule#?title=PL-600" TargetMode="External"/><Relationship Id="rId8" Type="http://schemas.openxmlformats.org/officeDocument/2006/relationships/hyperlink" Target="https://academy.techdata.com/uk/european-schedule#?title=MB-340" TargetMode="External"/><Relationship Id="rId3" Type="http://schemas.openxmlformats.org/officeDocument/2006/relationships/image" Target="../media/image35.png"/><Relationship Id="rId12" Type="http://schemas.openxmlformats.org/officeDocument/2006/relationships/hyperlink" Target="https://docs.microsoft.com/en-us/learn/certifications/exams/mb-300" TargetMode="External"/><Relationship Id="rId17" Type="http://schemas.openxmlformats.org/officeDocument/2006/relationships/hyperlink" Target="https://academy.techdata.com/uk/european-schedule#?title=PL-200" TargetMode="External"/><Relationship Id="rId25" Type="http://schemas.openxmlformats.org/officeDocument/2006/relationships/hyperlink" Target="https://academy.techdata.com/uk/european-schedule#?title=MB-200" TargetMode="External"/><Relationship Id="rId33" Type="http://schemas.openxmlformats.org/officeDocument/2006/relationships/hyperlink" Target="https://docs.microsoft.com/en-us/learn/certifications/power-bi-data-analyst-associate/" TargetMode="External"/><Relationship Id="rId38" Type="http://schemas.openxmlformats.org/officeDocument/2006/relationships/hyperlink" Target="https://docs.microsoft.com/en-us/learn/certifications/d365-finance-and-operations-apps-solution-architect-exper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y.techdata.com/site/common/files/europe/microsoft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hyperlink" Target="https://partner.microsoft.com/en-us/membership/cloud-solution-provider" TargetMode="External"/><Relationship Id="rId3" Type="http://schemas.openxmlformats.org/officeDocument/2006/relationships/hyperlink" Target="https://blogs.partner.microsoft.com/mpn/evolving-the-microsoft-partner-network-programs/" TargetMode="External"/><Relationship Id="rId7" Type="http://schemas.openxmlformats.org/officeDocument/2006/relationships/hyperlink" Target="https://partner.microsoft.com/en-US/" TargetMode="External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urldefense.com/v3/__https:/nam06.safelinks.protection.outlook.com/?url=https*3A*2F*2Fassetsprod.microsoft.com*2Fmpn*2Fen-us*2Ffaq-find-all-frequently-asked-questions.pdf&amp;data=04*7C01*7Csandp*40microsoft.com*7C418f71549ce840d1adff08da08740770*7C72f988bf86f141af91ab2d7cd011db47*7C1*7C0*7C637831593306052222*7CUnknown*7CTWFpbGZsb3d8eyJWIjoiMC4wLjAwMDAiLCJQIjoiV2luMzIiLCJBTiI6Ik1haWwiLCJXVCI6Mn0*3D*7C3000&amp;sdata=5cWJ57v*2FCP8JImzCRJPT8Hq8HMJD9a35Z6o4mJSS26Y*3D&amp;reserved=0__;JSUlJSUlJSUlJSUlJSUlJSUlJSU!!CYQycLDRcg!8Ls-ddiuKaHNWEXUkbZzLb4grt1zwes6NjqlcsPmrP9fR0-Nd7nXAlecRYD6ppRm919wUA$" TargetMode="External"/><Relationship Id="rId11" Type="http://schemas.openxmlformats.org/officeDocument/2006/relationships/slide" Target="slide78.xml"/><Relationship Id="rId5" Type="http://schemas.openxmlformats.org/officeDocument/2006/relationships/hyperlink" Target="https://partner.microsoft.com/en-us/membership/solutions-partner" TargetMode="External"/><Relationship Id="rId10" Type="http://schemas.openxmlformats.org/officeDocument/2006/relationships/hyperlink" Target="mailto:academy.de@techdata.com" TargetMode="External"/><Relationship Id="rId4" Type="http://schemas.openxmlformats.org/officeDocument/2006/relationships/hyperlink" Target="https://blogs.microsoft.com/blog/2022/03/16/evolving-microsoft-partner-network-programs-for-partner-growth-and-customer-success/" TargetMode="External"/><Relationship Id="rId9" Type="http://schemas.openxmlformats.org/officeDocument/2006/relationships/hyperlink" Target="https://urldefense.com/v3/__https:/nam06.safelinks.protection.outlook.com/?url=https*3A*2F*2Faka.ms*2FSolutionspartner.Benefits&amp;data=04*7C01*7Csandp*40microsoft.com*7C418f71549ce840d1adff08da08740770*7C72f988bf86f141af91ab2d7cd011db47*7C1*7C0*7C637831593306102223*7CUnknown*7CTWFpbGZsb3d8eyJWIjoiMC4wLjAwMDAiLCJQIjoiV2luMzIiLCJBTiI6Ik1haWwiLCJXVCI6Mn0*3D*7C3000&amp;sdata=DNtvqyCvHcwWcS*2B*2BJXL6acTDPhEslFAvCt1MYYDcX7c*3D&amp;reserved=0__;JSUlJSUlJSUlJSUlJSUlJSUlJQ!!CYQycLDRcg!8Ls-ddiuKaHNWEXUkbZzLb4grt1zwes6NjqlcsPmrP9fR0-Nd7nXAlecRYD6ppSUPx3W-g$" TargetMode="External"/></Relationships>
</file>

<file path=ppt/slides/_rels/slide78.xml.rels><?xml version="1.0" encoding="UTF-8" standalone="yes"?>
<Relationships xmlns="http://schemas.openxmlformats.org/package/2006/relationships"><Relationship Id="rId26" Type="http://schemas.openxmlformats.org/officeDocument/2006/relationships/hyperlink" Target="https://academy.techdata.com/uk/european-schedule#?title=MS-203" TargetMode="External"/><Relationship Id="rId21" Type="http://schemas.openxmlformats.org/officeDocument/2006/relationships/hyperlink" Target="https://academy.techdata.com/uk/european-schedule#?title=AZ-140" TargetMode="External"/><Relationship Id="rId34" Type="http://schemas.openxmlformats.org/officeDocument/2006/relationships/hyperlink" Target="https://academy.techdata.com/uk/european-schedule#?title=MS-720" TargetMode="External"/><Relationship Id="rId42" Type="http://schemas.openxmlformats.org/officeDocument/2006/relationships/hyperlink" Target="https://academy.techdata.com/uk/european-schedule#?title=MB-310" TargetMode="External"/><Relationship Id="rId47" Type="http://schemas.openxmlformats.org/officeDocument/2006/relationships/hyperlink" Target="https://academy.techdata.com/uk/european-schedule#?title=MB-800" TargetMode="External"/><Relationship Id="rId50" Type="http://schemas.openxmlformats.org/officeDocument/2006/relationships/hyperlink" Target="https://academy.techdata.com/uk/european-schedule#?title=MB-2910" TargetMode="External"/><Relationship Id="rId55" Type="http://schemas.openxmlformats.org/officeDocument/2006/relationships/hyperlink" Target="https://academy.techdata.com/uk/european-schedule#?title=PL-500" TargetMode="External"/><Relationship Id="rId63" Type="http://schemas.openxmlformats.org/officeDocument/2006/relationships/hyperlink" Target="https://academy.techdata.com/uk/european-schedule#?title=MB-260" TargetMode="External"/><Relationship Id="rId7" Type="http://schemas.openxmlformats.org/officeDocument/2006/relationships/hyperlink" Target="https://academy.techdata.com/uk/european-schedule#?title=AZ-500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https://academy.techdata.com/uk/european-schedule#?title=DP-203" TargetMode="External"/><Relationship Id="rId29" Type="http://schemas.openxmlformats.org/officeDocument/2006/relationships/hyperlink" Target="https://academy.techdata.com/uk/european-schedule#?title=MS-700" TargetMode="External"/><Relationship Id="rId11" Type="http://schemas.openxmlformats.org/officeDocument/2006/relationships/hyperlink" Target="https://academy.techdata.com/uk/european-schedule#?title=AZ-800" TargetMode="External"/><Relationship Id="rId24" Type="http://schemas.openxmlformats.org/officeDocument/2006/relationships/hyperlink" Target="https://academy.techdata.com/uk/european-schedule#?title=AI-900" TargetMode="External"/><Relationship Id="rId32" Type="http://schemas.openxmlformats.org/officeDocument/2006/relationships/hyperlink" Target="https://academy.techdata.com/uk/european-schedule#?title=MS-100" TargetMode="External"/><Relationship Id="rId37" Type="http://schemas.openxmlformats.org/officeDocument/2006/relationships/hyperlink" Target="https://academy.techdata.com/uk/european-schedule#?title=MB-210" TargetMode="External"/><Relationship Id="rId40" Type="http://schemas.openxmlformats.org/officeDocument/2006/relationships/hyperlink" Target="https://academy.techdata.com/uk/european-schedule#?title=MB-240" TargetMode="External"/><Relationship Id="rId45" Type="http://schemas.openxmlformats.org/officeDocument/2006/relationships/hyperlink" Target="https://academy.techdata.com/uk/european-schedule#?title=MB-340" TargetMode="External"/><Relationship Id="rId53" Type="http://schemas.openxmlformats.org/officeDocument/2006/relationships/hyperlink" Target="https://academy.techdata.com/uk/european-schedule#?title=PL-400" TargetMode="External"/><Relationship Id="rId58" Type="http://schemas.openxmlformats.org/officeDocument/2006/relationships/hyperlink" Target="https://academy.techdata.com/de/search/index/#?country=DE&amp;selectedVendor=&amp;searchTerm=AZ-900&amp;guaranteed=" TargetMode="External"/><Relationship Id="rId5" Type="http://schemas.openxmlformats.org/officeDocument/2006/relationships/hyperlink" Target="https://academy.techdata.com/uk/european-schedule#?title=AZ-104" TargetMode="External"/><Relationship Id="rId61" Type="http://schemas.openxmlformats.org/officeDocument/2006/relationships/hyperlink" Target="https://academy.techdata.com/uk/european-schedule#?title=SC-400" TargetMode="External"/><Relationship Id="rId19" Type="http://schemas.openxmlformats.org/officeDocument/2006/relationships/hyperlink" Target="https://academy.techdata.com/uk/european-schedule#?title=AZ-400" TargetMode="External"/><Relationship Id="rId14" Type="http://schemas.openxmlformats.org/officeDocument/2006/relationships/hyperlink" Target="https://academy.techdata.com/uk/european-schedule#?title=AI-102" TargetMode="External"/><Relationship Id="rId22" Type="http://schemas.openxmlformats.org/officeDocument/2006/relationships/hyperlink" Target="https://academy.techdata.com/uk/european-schedule#?title=DP-420" TargetMode="External"/><Relationship Id="rId27" Type="http://schemas.openxmlformats.org/officeDocument/2006/relationships/hyperlink" Target="https://academy.techdata.com/uk/european-schedule#?title=MS-500" TargetMode="External"/><Relationship Id="rId30" Type="http://schemas.openxmlformats.org/officeDocument/2006/relationships/hyperlink" Target="https://academy.techdata.com/uk/european-schedule#?title=MD-100" TargetMode="External"/><Relationship Id="rId35" Type="http://schemas.openxmlformats.org/officeDocument/2006/relationships/hyperlink" Target="https://academy.techdata.com/uk/european-schedule#?title=MS-900" TargetMode="External"/><Relationship Id="rId43" Type="http://schemas.openxmlformats.org/officeDocument/2006/relationships/hyperlink" Target="https://academy.techdata.com/uk/european-schedule#?title=MB-320" TargetMode="External"/><Relationship Id="rId48" Type="http://schemas.openxmlformats.org/officeDocument/2006/relationships/hyperlink" Target="https://academy.techdata.com/de/search/index/#?country=DE&amp;selectedVendor=&amp;searchTerm=MB-500&amp;guaranteed=" TargetMode="External"/><Relationship Id="rId56" Type="http://schemas.openxmlformats.org/officeDocument/2006/relationships/hyperlink" Target="https://academy.techdata.com/uk/european-schedule#?title=PL-900" TargetMode="External"/><Relationship Id="rId64" Type="http://schemas.openxmlformats.org/officeDocument/2006/relationships/hyperlink" Target="https://academy.techdata.com/uk/european-schedule#?title=MS-220" TargetMode="External"/><Relationship Id="rId8" Type="http://schemas.openxmlformats.org/officeDocument/2006/relationships/hyperlink" Target="https://academy.techdata.com/uk/european-schedule#?title=AZ-600" TargetMode="External"/><Relationship Id="rId51" Type="http://schemas.openxmlformats.org/officeDocument/2006/relationships/hyperlink" Target="https://academy.techdata.com/uk/european-schedule#?title=MB-920" TargetMode="External"/><Relationship Id="rId3" Type="http://schemas.openxmlformats.org/officeDocument/2006/relationships/hyperlink" Target="https://academy.techdata.com/de/vendor/microsoft/training/" TargetMode="External"/><Relationship Id="rId12" Type="http://schemas.openxmlformats.org/officeDocument/2006/relationships/hyperlink" Target="https://academy.techdata.com/uk/european-schedule#?title=AZ-801" TargetMode="External"/><Relationship Id="rId17" Type="http://schemas.openxmlformats.org/officeDocument/2006/relationships/hyperlink" Target="https://academy.techdata.com/uk/european-schedule#?title=DP-500" TargetMode="External"/><Relationship Id="rId25" Type="http://schemas.openxmlformats.org/officeDocument/2006/relationships/hyperlink" Target="https://academy.techdata.com/uk/european-schedule#?title=DP-900" TargetMode="External"/><Relationship Id="rId33" Type="http://schemas.openxmlformats.org/officeDocument/2006/relationships/hyperlink" Target="https://academy.techdata.com/uk/european-schedule#?title=MS-101" TargetMode="External"/><Relationship Id="rId38" Type="http://schemas.openxmlformats.org/officeDocument/2006/relationships/hyperlink" Target="https://academy.techdata.com/uk/european-schedule#?title=MB-220" TargetMode="External"/><Relationship Id="rId46" Type="http://schemas.openxmlformats.org/officeDocument/2006/relationships/hyperlink" Target="https://academy.techdata.com/uk/european-schedule#?title=MB-500" TargetMode="External"/><Relationship Id="rId59" Type="http://schemas.openxmlformats.org/officeDocument/2006/relationships/hyperlink" Target="https://academy.techdata.com/uk/european-schedule#?title=SC-200" TargetMode="External"/><Relationship Id="rId20" Type="http://schemas.openxmlformats.org/officeDocument/2006/relationships/hyperlink" Target="https://academy.techdata.com/uk/european-schedule#?title=AZ-120" TargetMode="External"/><Relationship Id="rId41" Type="http://schemas.openxmlformats.org/officeDocument/2006/relationships/hyperlink" Target="https://academy.techdata.com/uk/european-schedule#?title=MB-300" TargetMode="External"/><Relationship Id="rId54" Type="http://schemas.openxmlformats.org/officeDocument/2006/relationships/hyperlink" Target="https://academy.techdata.com/uk/european-schedule#?title=PL-300" TargetMode="External"/><Relationship Id="rId62" Type="http://schemas.openxmlformats.org/officeDocument/2006/relationships/hyperlink" Target="https://academy.techdata.com/uk/european-schedule#?title=SC-100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academy.techdata.com/uk/european-schedule#?title=AZ-204" TargetMode="External"/><Relationship Id="rId15" Type="http://schemas.openxmlformats.org/officeDocument/2006/relationships/hyperlink" Target="https://academy.techdata.com/uk/european-schedule#?title=DP-100" TargetMode="External"/><Relationship Id="rId23" Type="http://schemas.openxmlformats.org/officeDocument/2006/relationships/hyperlink" Target="https://academy.techdata.com/uk/european-schedule#?title=AZ-900" TargetMode="External"/><Relationship Id="rId28" Type="http://schemas.openxmlformats.org/officeDocument/2006/relationships/hyperlink" Target="https://academy.techdata.com/uk/european-schedule#?title=MS-600" TargetMode="External"/><Relationship Id="rId36" Type="http://schemas.openxmlformats.org/officeDocument/2006/relationships/hyperlink" Target="https://academy.techdata.com/uk/european-schedule#?title=PL-200" TargetMode="External"/><Relationship Id="rId49" Type="http://schemas.openxmlformats.org/officeDocument/2006/relationships/hyperlink" Target="https://academy.techdata.com/uk/european-schedule#?title=MB-700" TargetMode="External"/><Relationship Id="rId57" Type="http://schemas.openxmlformats.org/officeDocument/2006/relationships/hyperlink" Target="https://academy.techdata.com/uk/european-schedule#?title=SC-900" TargetMode="External"/><Relationship Id="rId10" Type="http://schemas.openxmlformats.org/officeDocument/2006/relationships/hyperlink" Target="https://academy.techdata.com/de/search/index/#?country=DE&amp;selectedVendor=&amp;searchTerm=AZ-600&amp;guaranteed=" TargetMode="External"/><Relationship Id="rId31" Type="http://schemas.openxmlformats.org/officeDocument/2006/relationships/hyperlink" Target="https://academy.techdata.com/uk/european-schedule#?title=MD-101" TargetMode="External"/><Relationship Id="rId44" Type="http://schemas.openxmlformats.org/officeDocument/2006/relationships/hyperlink" Target="https://academy.techdata.com/uk/european-schedule#?title=MB-330" TargetMode="External"/><Relationship Id="rId52" Type="http://schemas.openxmlformats.org/officeDocument/2006/relationships/hyperlink" Target="https://academy.techdata.com/uk/european-schedule#?title=PL-100" TargetMode="External"/><Relationship Id="rId60" Type="http://schemas.openxmlformats.org/officeDocument/2006/relationships/hyperlink" Target="https://academy.techdata.com/uk/european-schedule#?title=SC-300" TargetMode="External"/><Relationship Id="rId65" Type="http://schemas.openxmlformats.org/officeDocument/2006/relationships/hyperlink" Target="https://academy.techdata.com/uk/european-schedule#?title=PL-600" TargetMode="External"/><Relationship Id="rId4" Type="http://schemas.openxmlformats.org/officeDocument/2006/relationships/image" Target="../media/image82.png"/><Relationship Id="rId9" Type="http://schemas.openxmlformats.org/officeDocument/2006/relationships/hyperlink" Target="https://academy.techdata.com/uk/european-schedule#?title=AZ-700" TargetMode="External"/><Relationship Id="rId13" Type="http://schemas.openxmlformats.org/officeDocument/2006/relationships/hyperlink" Target="https://academy.techdata.com/de/search/index/#?country=DE&amp;selectedVendor=&amp;searchTerm=AI-102&amp;guaranteed=" TargetMode="External"/><Relationship Id="rId18" Type="http://schemas.openxmlformats.org/officeDocument/2006/relationships/hyperlink" Target="https://academy.techdata.com/uk/european-schedule#?title=AZ-305" TargetMode="External"/><Relationship Id="rId39" Type="http://schemas.openxmlformats.org/officeDocument/2006/relationships/hyperlink" Target="https://academy.techdata.com/uk/european-schedule#?title=MB-23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artner.microsoft.com/en-us/dashboard/mpn/program/solutionspartner/solutionareas/overview" TargetMode="External"/><Relationship Id="rId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400" b="1"/>
              <a:t>Rozvoj programů</a:t>
            </a:r>
            <a:br>
              <a:rPr lang="cs-CZ" sz="4400" b="1"/>
            </a:br>
            <a:r>
              <a:rPr lang="cs-CZ" sz="4400" b="1"/>
              <a:t>Microsoft Partner Network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cs-CZ" sz="1400"/>
              <a:t>Partnerský program Microsoft Cloud Partner Program je určen všem partnerům v ekosystému bez ohledu na to, zda se zabývají službami, softwarovými řešeními nebo zařízeními, která vyvíjejí a prodávají.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D368C22-585E-4416-970E-F78BC510A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0" y="152400"/>
            <a:ext cx="1085906" cy="96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15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697DB0-6D47-4F87-B04E-64E01E96E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Přechod a benefity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31AC310-7FF5-4C9C-8D87-361FE985C6AA}"/>
              </a:ext>
            </a:extLst>
          </p:cNvPr>
          <p:cNvSpPr txBox="1"/>
          <p:nvPr/>
        </p:nvSpPr>
        <p:spPr>
          <a:xfrm>
            <a:off x="457200" y="1752600"/>
            <a:ext cx="116586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+mn-lt"/>
              </a:rPr>
              <a:t>Ke </a:t>
            </a:r>
            <a:r>
              <a:rPr lang="cs-CZ" sz="1400" b="1" dirty="0">
                <a:latin typeface="+mn-lt"/>
              </a:rPr>
              <a:t>spuštění partnerského programu Microsoft Cloud Partner Program</a:t>
            </a:r>
            <a:r>
              <a:rPr lang="cs-CZ" sz="1400" dirty="0">
                <a:latin typeface="+mn-lt"/>
              </a:rPr>
              <a:t> přistupujeme se značnou podporou pro partnery a také s dostatečným časem na přizpůsobení. </a:t>
            </a:r>
          </a:p>
          <a:p>
            <a:r>
              <a:rPr lang="cs-CZ" sz="1400" dirty="0">
                <a:latin typeface="+mn-lt"/>
              </a:rPr>
              <a:t>Všichni partneři mají přístup k nově vytvořenému panelu v Partner </a:t>
            </a:r>
            <a:r>
              <a:rPr lang="cs-CZ" sz="1400" dirty="0" err="1">
                <a:latin typeface="+mn-lt"/>
              </a:rPr>
              <a:t>Central</a:t>
            </a:r>
            <a:r>
              <a:rPr lang="cs-CZ" sz="1400" dirty="0">
                <a:latin typeface="+mn-lt"/>
              </a:rPr>
              <a:t>, kde mohou sledovat svůj pokrok při získávání označení </a:t>
            </a:r>
            <a:r>
              <a:rPr lang="cs-CZ" sz="1400" dirty="0" err="1">
                <a:latin typeface="+mn-lt"/>
              </a:rPr>
              <a:t>Solution</a:t>
            </a:r>
            <a:r>
              <a:rPr lang="cs-CZ" sz="1400" dirty="0">
                <a:latin typeface="+mn-lt"/>
              </a:rPr>
              <a:t> partner.</a:t>
            </a:r>
          </a:p>
          <a:p>
            <a:endParaRPr lang="en-US" sz="1400" dirty="0">
              <a:latin typeface="+mn-lt"/>
            </a:endParaRPr>
          </a:p>
          <a:p>
            <a:r>
              <a:rPr lang="cs-CZ" sz="1400" dirty="0">
                <a:latin typeface="+mn-lt"/>
              </a:rPr>
              <a:t>Kromě získání přístupu k již zmíněnému ovládacímu panelu </a:t>
            </a:r>
            <a:r>
              <a:rPr lang="cs-CZ" sz="1400" b="1" dirty="0">
                <a:latin typeface="+mn-lt"/>
              </a:rPr>
              <a:t>nedochází u partnerů k žádným bezprostředním změnám</a:t>
            </a:r>
            <a:r>
              <a:rPr lang="cs-CZ" sz="1400" dirty="0">
                <a:latin typeface="+mn-lt"/>
              </a:rPr>
              <a:t>. </a:t>
            </a:r>
          </a:p>
          <a:p>
            <a:r>
              <a:rPr lang="cs-CZ" sz="1400" dirty="0">
                <a:latin typeface="+mn-lt"/>
              </a:rPr>
              <a:t> </a:t>
            </a:r>
            <a:r>
              <a:rPr lang="cs-CZ" sz="1400" b="1" dirty="0">
                <a:latin typeface="+mn-lt"/>
              </a:rPr>
              <a:t>Před říjnem 2022 nedojde k žádnému dopadu na obchodní nebo programový status partnerů </a:t>
            </a:r>
            <a:r>
              <a:rPr lang="cs-CZ" sz="1400" dirty="0">
                <a:latin typeface="+mn-lt"/>
              </a:rPr>
              <a:t>– včetně výročních dat – ani k omezení výhod.</a:t>
            </a:r>
          </a:p>
          <a:p>
            <a:endParaRPr lang="en-US" sz="1400" dirty="0">
              <a:latin typeface="+mn-lt"/>
            </a:endParaRPr>
          </a:p>
          <a:p>
            <a:r>
              <a:rPr lang="cs-CZ" sz="1400" dirty="0">
                <a:latin typeface="+mn-lt"/>
              </a:rPr>
              <a:t>Společnost Microsoft investuje do programu výhod více času, aby zajistila, že každý partner bude mít možnost zúčastnit se příležitosti k růstu a akceleraci. Benefity jsou aktualizovány tak, aby bylo zajištěno následující:</a:t>
            </a:r>
          </a:p>
          <a:p>
            <a:endParaRPr lang="de-DE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Partneři budou moci obnovit výhody, které v současné době využívají</a:t>
            </a:r>
            <a:r>
              <a:rPr lang="cs-CZ" sz="1400" dirty="0">
                <a:latin typeface="+mn-lt"/>
              </a:rPr>
              <a:t>, a zároveň využívat nové balíčky výhod, které budou přizpůsobeny jejich jedinečným potřebám na základě jejich obchodního zaměření.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Partneři budou i nadále dostávat licence pro interní použití (IUR)</a:t>
            </a:r>
            <a:r>
              <a:rPr lang="cs-CZ" sz="1400" dirty="0">
                <a:latin typeface="+mn-lt"/>
              </a:rPr>
              <a:t>, včetně lokálních licencí, předplatného cloudových služeb a kreditů Azure, ačkoli IUR se nyní budou nazývat „produktové výhody“.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V programovém roce </a:t>
            </a:r>
            <a:r>
              <a:rPr lang="cs-CZ" sz="1400" b="1" dirty="0">
                <a:latin typeface="+mn-lt"/>
              </a:rPr>
              <a:t>2023</a:t>
            </a:r>
            <a:r>
              <a:rPr lang="cs-CZ" sz="1400" dirty="0">
                <a:latin typeface="+mn-lt"/>
              </a:rPr>
              <a:t>, který probíhá od října 2022 do září 2023, </a:t>
            </a:r>
            <a:r>
              <a:rPr lang="cs-CZ" sz="1400" b="1" dirty="0">
                <a:latin typeface="+mn-lt"/>
              </a:rPr>
              <a:t>se nárok na benefity u žádného partnera nezmění</a:t>
            </a:r>
            <a:r>
              <a:rPr lang="cs-CZ" sz="1400" dirty="0">
                <a:latin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r>
              <a:rPr lang="cs-CZ" sz="1400" dirty="0">
                <a:latin typeface="+mn-lt"/>
              </a:rPr>
              <a:t>Během této doby bude společnost Microsoft i nadále oceňovat angažovanost a růst partnerů pomocí programových benefitů v rámci programu Microsoft </a:t>
            </a:r>
            <a:r>
              <a:rPr lang="cs-CZ" sz="1400" dirty="0" err="1">
                <a:latin typeface="+mn-lt"/>
              </a:rPr>
              <a:t>Commercial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err="1">
                <a:latin typeface="+mn-lt"/>
              </a:rPr>
              <a:t>Incentives</a:t>
            </a:r>
            <a:r>
              <a:rPr lang="cs-CZ" sz="1400" dirty="0">
                <a:latin typeface="+mn-lt"/>
              </a:rPr>
              <a:t>.</a:t>
            </a:r>
          </a:p>
          <a:p>
            <a:endParaRPr lang="de-DE" sz="1600" dirty="0">
              <a:solidFill>
                <a:srgbClr val="2F2F2F"/>
              </a:solidFill>
              <a:latin typeface="Segoe UI" panose="020B0502040204020203" pitchFamily="34" charset="0"/>
            </a:endParaRPr>
          </a:p>
          <a:p>
            <a:r>
              <a:rPr lang="cs-CZ" sz="1400" dirty="0">
                <a:latin typeface="+mn-lt"/>
              </a:rPr>
              <a:t>Zdroj:</a:t>
            </a:r>
            <a:r>
              <a:rPr lang="cs-CZ" sz="1600" dirty="0">
                <a:solidFill>
                  <a:srgbClr val="2F2F2F"/>
                </a:solidFill>
                <a:latin typeface="+mn-lt"/>
              </a:rPr>
              <a:t> </a:t>
            </a:r>
            <a:r>
              <a:rPr lang="cs-CZ" sz="1400" dirty="0">
                <a:latin typeface="+mn-lt"/>
                <a:hlinkClick r:id="rId3"/>
              </a:rPr>
              <a:t>Vývoj programů Microsoft Partner Network pro růst partnerů a úspěch zákazníků – Oficiální blog společnosti Microsoft</a:t>
            </a:r>
          </a:p>
        </p:txBody>
      </p:sp>
    </p:spTree>
    <p:extLst>
      <p:ext uri="{BB962C8B-B14F-4D97-AF65-F5344CB8AC3E}">
        <p14:creationId xmlns:p14="http://schemas.microsoft.com/office/powerpoint/2010/main" val="2241141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B1B44E-23EE-4A98-8994-801B709AC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získat označení </a:t>
            </a:r>
            <a:r>
              <a:rPr lang="cs-CZ" dirty="0" err="1"/>
              <a:t>Solution</a:t>
            </a:r>
            <a:r>
              <a:rPr lang="cs-CZ" dirty="0"/>
              <a:t> partner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5400FD1-73FE-414B-A40E-069FC1271124}"/>
              </a:ext>
            </a:extLst>
          </p:cNvPr>
          <p:cNvSpPr txBox="1"/>
          <p:nvPr/>
        </p:nvSpPr>
        <p:spPr>
          <a:xfrm>
            <a:off x="532744" y="1544392"/>
            <a:ext cx="10972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>
                <a:latin typeface="+mn-lt"/>
              </a:rPr>
              <a:t>Každá oblast má určitý počet možných bodů. Můžete se flexibilně zaměřit na jednu kategorii, nebo na jinou – podle toho, co je pro vaši firmu vhodné.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F2257DB-C16E-4665-A4E6-3515EC2B4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47" y="2246531"/>
            <a:ext cx="1473276" cy="147327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1760707-02AF-41A6-B2CC-F3FF41E0E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2246531"/>
            <a:ext cx="1219263" cy="123831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5294E3C-F94F-47FB-96D4-931A74628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9331" y="2246531"/>
            <a:ext cx="1403422" cy="129546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1EBC539-3F81-4523-9BAB-F922A800A025}"/>
              </a:ext>
            </a:extLst>
          </p:cNvPr>
          <p:cNvSpPr txBox="1"/>
          <p:nvPr/>
        </p:nvSpPr>
        <p:spPr>
          <a:xfrm>
            <a:off x="3824116" y="3619019"/>
            <a:ext cx="269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+mn-lt"/>
              </a:rPr>
              <a:t>Net Customer </a:t>
            </a:r>
            <a:r>
              <a:rPr lang="cs-CZ" sz="2400" dirty="0" err="1">
                <a:solidFill>
                  <a:srgbClr val="0070C0"/>
                </a:solidFill>
                <a:latin typeface="+mn-lt"/>
              </a:rPr>
              <a:t>adds</a:t>
            </a:r>
            <a:endParaRPr lang="cs-CZ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4055103-BDD0-49D0-8A7C-128124B15138}"/>
              </a:ext>
            </a:extLst>
          </p:cNvPr>
          <p:cNvSpPr txBox="1"/>
          <p:nvPr/>
        </p:nvSpPr>
        <p:spPr>
          <a:xfrm>
            <a:off x="7004953" y="3570212"/>
            <a:ext cx="1356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solidFill>
                  <a:srgbClr val="0070C0"/>
                </a:solidFill>
                <a:latin typeface="+mn-lt"/>
              </a:rPr>
              <a:t>Skilling</a:t>
            </a:r>
            <a:endParaRPr lang="cs-CZ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F815648-7EEC-4043-9658-8B8A0BAB7E04}"/>
              </a:ext>
            </a:extLst>
          </p:cNvPr>
          <p:cNvSpPr txBox="1"/>
          <p:nvPr/>
        </p:nvSpPr>
        <p:spPr>
          <a:xfrm>
            <a:off x="9084747" y="3594142"/>
            <a:ext cx="249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+mn-lt"/>
              </a:rPr>
              <a:t>Customer </a:t>
            </a:r>
            <a:r>
              <a:rPr lang="cs-CZ" sz="2400" dirty="0" err="1">
                <a:solidFill>
                  <a:srgbClr val="0070C0"/>
                </a:solidFill>
                <a:latin typeface="+mn-lt"/>
              </a:rPr>
              <a:t>success</a:t>
            </a:r>
            <a:endParaRPr lang="cs-CZ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5F9B207-3340-42D1-8CA0-BD79430B326A}"/>
              </a:ext>
            </a:extLst>
          </p:cNvPr>
          <p:cNvSpPr txBox="1"/>
          <p:nvPr/>
        </p:nvSpPr>
        <p:spPr>
          <a:xfrm>
            <a:off x="4080065" y="4202334"/>
            <a:ext cx="3225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+mn-lt"/>
              </a:rPr>
              <a:t>Tato kategorie se </a:t>
            </a:r>
          </a:p>
          <a:p>
            <a:r>
              <a:rPr lang="cs-CZ" sz="1400" dirty="0">
                <a:latin typeface="+mn-lt"/>
              </a:rPr>
              <a:t>měří čisté přírůstky zákazníků.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35F292C-3471-453A-8698-2A2E98612514}"/>
              </a:ext>
            </a:extLst>
          </p:cNvPr>
          <p:cNvSpPr txBox="1"/>
          <p:nvPr/>
        </p:nvSpPr>
        <p:spPr>
          <a:xfrm>
            <a:off x="6711996" y="4107951"/>
            <a:ext cx="24976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+mn-lt"/>
              </a:rPr>
              <a:t>Tato kategorie ověřuje a prokazuje vaši oddanost k získávání dovedností a ke školením prostřednictvím středně pokročilých a pokročilých certifikací.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7C9A412-523C-4BF2-AB32-67D04899895B}"/>
              </a:ext>
            </a:extLst>
          </p:cNvPr>
          <p:cNvSpPr txBox="1"/>
          <p:nvPr/>
        </p:nvSpPr>
        <p:spPr>
          <a:xfrm>
            <a:off x="9498184" y="4091188"/>
            <a:ext cx="20842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+mn-lt"/>
              </a:rPr>
              <a:t>Tato kategorie se měří podle růstu využití a počtu nasazení řešení.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6B31840-1FB8-41AD-9417-F6E7F3ECF628}"/>
              </a:ext>
            </a:extLst>
          </p:cNvPr>
          <p:cNvSpPr txBox="1"/>
          <p:nvPr/>
        </p:nvSpPr>
        <p:spPr>
          <a:xfrm>
            <a:off x="609599" y="2246531"/>
            <a:ext cx="34704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+mn-lt"/>
              </a:rPr>
              <a:t>Musíte získat</a:t>
            </a:r>
          </a:p>
          <a:p>
            <a:r>
              <a:rPr lang="cs-CZ" sz="2400" b="1" dirty="0">
                <a:latin typeface="+mn-lt"/>
              </a:rPr>
              <a:t>minimálně </a:t>
            </a:r>
            <a:r>
              <a:rPr lang="cs-CZ" sz="2400" b="1" dirty="0">
                <a:solidFill>
                  <a:srgbClr val="00B0F0"/>
                </a:solidFill>
                <a:latin typeface="+mn-lt"/>
              </a:rPr>
              <a:t>70</a:t>
            </a:r>
            <a:r>
              <a:rPr lang="cs-CZ" sz="2400" b="1" dirty="0">
                <a:latin typeface="+mn-lt"/>
              </a:rPr>
              <a:t> bodů, </a:t>
            </a:r>
          </a:p>
          <a:p>
            <a:r>
              <a:rPr lang="cs-CZ" sz="2400" b="1" dirty="0">
                <a:latin typeface="+mn-lt"/>
              </a:rPr>
              <a:t>přičemž se jedná o body </a:t>
            </a:r>
          </a:p>
          <a:p>
            <a:r>
              <a:rPr lang="cs-CZ" sz="2400" b="1" dirty="0">
                <a:latin typeface="+mn-lt"/>
              </a:rPr>
              <a:t>z jednotlivých kategorií. </a:t>
            </a:r>
          </a:p>
          <a:p>
            <a:r>
              <a:rPr lang="cs-CZ" sz="2400" b="1" dirty="0">
                <a:latin typeface="+mn-lt"/>
              </a:rPr>
              <a:t>Celkem je možné </a:t>
            </a:r>
            <a:r>
              <a:rPr lang="cs-CZ" sz="2400" b="1" dirty="0">
                <a:solidFill>
                  <a:srgbClr val="00B0F0"/>
                </a:solidFill>
                <a:latin typeface="+mn-lt"/>
              </a:rPr>
              <a:t> </a:t>
            </a:r>
          </a:p>
          <a:p>
            <a:r>
              <a:rPr lang="cs-CZ" sz="2400" b="1" dirty="0">
                <a:latin typeface="+mn-lt"/>
              </a:rPr>
              <a:t>získat </a:t>
            </a:r>
            <a:r>
              <a:rPr lang="cs-CZ" sz="2400" b="1" dirty="0">
                <a:solidFill>
                  <a:srgbClr val="00B0F0"/>
                </a:solidFill>
                <a:latin typeface="+mn-lt"/>
              </a:rPr>
              <a:t>100</a:t>
            </a:r>
            <a:r>
              <a:rPr lang="cs-CZ" sz="2400" b="1" dirty="0">
                <a:latin typeface="+mn-lt"/>
              </a:rPr>
              <a:t> bodů.</a:t>
            </a:r>
          </a:p>
        </p:txBody>
      </p:sp>
      <p:sp>
        <p:nvSpPr>
          <p:cNvPr id="17" name="Textfeld 2">
            <a:extLst>
              <a:ext uri="{FF2B5EF4-FFF2-40B4-BE49-F238E27FC236}">
                <a16:creationId xmlns:a16="http://schemas.microsoft.com/office/drawing/2014/main" id="{D2B0708F-7F8D-4862-BD33-45B81DA615B8}"/>
              </a:ext>
            </a:extLst>
          </p:cNvPr>
          <p:cNvSpPr txBox="1"/>
          <p:nvPr/>
        </p:nvSpPr>
        <p:spPr>
          <a:xfrm>
            <a:off x="609600" y="6296580"/>
            <a:ext cx="10439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+mn-lt"/>
              </a:rPr>
              <a:t>Správci se mohou přihlásit do Partner </a:t>
            </a:r>
            <a:r>
              <a:rPr lang="cs-CZ" sz="1000" dirty="0" err="1">
                <a:latin typeface="+mn-lt"/>
              </a:rPr>
              <a:t>Central</a:t>
            </a:r>
            <a:r>
              <a:rPr lang="cs-CZ" sz="1000" dirty="0">
                <a:latin typeface="+mn-lt"/>
              </a:rPr>
              <a:t> a zjistit, jak vaše organizace postupuje směrem k získání označení Partner pro řešení.</a:t>
            </a:r>
          </a:p>
        </p:txBody>
      </p:sp>
    </p:spTree>
    <p:extLst>
      <p:ext uri="{BB962C8B-B14F-4D97-AF65-F5344CB8AC3E}">
        <p14:creationId xmlns:p14="http://schemas.microsoft.com/office/powerpoint/2010/main" val="566723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777F5C-8995-4F15-8D32-CC4021F76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Příklad bodů v kategoriích </a:t>
            </a:r>
            <a:r>
              <a:rPr lang="cs-CZ" sz="3200" dirty="0" err="1"/>
              <a:t>Solutions</a:t>
            </a:r>
            <a:r>
              <a:rPr lang="cs-CZ" sz="3200" dirty="0"/>
              <a:t> partner</a:t>
            </a:r>
          </a:p>
        </p:txBody>
      </p:sp>
      <p:pic>
        <p:nvPicPr>
          <p:cNvPr id="10" name="Grafik 9" descr="Nach rechts zeigender Finger, Handrücken mit einfarbiger Füllung">
            <a:extLst>
              <a:ext uri="{FF2B5EF4-FFF2-40B4-BE49-F238E27FC236}">
                <a16:creationId xmlns:a16="http://schemas.microsoft.com/office/drawing/2014/main" id="{B4E7EEB0-1B22-4C0D-995E-81754FB98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7147" y="1593555"/>
            <a:ext cx="1143000" cy="9144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F37C893-635F-4927-A338-2808C82DFB97}"/>
              </a:ext>
            </a:extLst>
          </p:cNvPr>
          <p:cNvSpPr txBox="1"/>
          <p:nvPr/>
        </p:nvSpPr>
        <p:spPr>
          <a:xfrm>
            <a:off x="742866" y="1508103"/>
            <a:ext cx="26142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FF0000"/>
                </a:solidFill>
                <a:latin typeface="+mn-lt"/>
              </a:rPr>
              <a:t>více než 70 bodů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FF0000"/>
                </a:solidFill>
                <a:latin typeface="+mn-lt"/>
              </a:rPr>
              <a:t>s více než 0 body za každou kategorii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6257915-ED21-4030-A8AD-EDEDBA492955}"/>
              </a:ext>
            </a:extLst>
          </p:cNvPr>
          <p:cNvSpPr txBox="1"/>
          <p:nvPr/>
        </p:nvSpPr>
        <p:spPr>
          <a:xfrm>
            <a:off x="532745" y="6309283"/>
            <a:ext cx="89160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>
                <a:latin typeface="+mn-lt"/>
              </a:rPr>
              <a:t>Je jedno, zda je označení Partner pro řešení získáno za 71 nebo 100 bodů.</a:t>
            </a:r>
          </a:p>
        </p:txBody>
      </p:sp>
      <p:graphicFrame>
        <p:nvGraphicFramePr>
          <p:cNvPr id="86" name="Tabelle 3">
            <a:extLst>
              <a:ext uri="{FF2B5EF4-FFF2-40B4-BE49-F238E27FC236}">
                <a16:creationId xmlns:a16="http://schemas.microsoft.com/office/drawing/2014/main" id="{D77484C6-CFD3-CEB0-C29D-2C6CB9DBB6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869788"/>
              </p:ext>
            </p:extLst>
          </p:nvPr>
        </p:nvGraphicFramePr>
        <p:xfrm>
          <a:off x="1062127" y="1561652"/>
          <a:ext cx="10973455" cy="41915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94691">
                  <a:extLst>
                    <a:ext uri="{9D8B030D-6E8A-4147-A177-3AD203B41FA5}">
                      <a16:colId xmlns:a16="http://schemas.microsoft.com/office/drawing/2014/main" val="3455763580"/>
                    </a:ext>
                  </a:extLst>
                </a:gridCol>
                <a:gridCol w="2194691">
                  <a:extLst>
                    <a:ext uri="{9D8B030D-6E8A-4147-A177-3AD203B41FA5}">
                      <a16:colId xmlns:a16="http://schemas.microsoft.com/office/drawing/2014/main" val="1314006362"/>
                    </a:ext>
                  </a:extLst>
                </a:gridCol>
                <a:gridCol w="2194691">
                  <a:extLst>
                    <a:ext uri="{9D8B030D-6E8A-4147-A177-3AD203B41FA5}">
                      <a16:colId xmlns:a16="http://schemas.microsoft.com/office/drawing/2014/main" val="3726429826"/>
                    </a:ext>
                  </a:extLst>
                </a:gridCol>
                <a:gridCol w="2194691">
                  <a:extLst>
                    <a:ext uri="{9D8B030D-6E8A-4147-A177-3AD203B41FA5}">
                      <a16:colId xmlns:a16="http://schemas.microsoft.com/office/drawing/2014/main" val="4185837193"/>
                    </a:ext>
                  </a:extLst>
                </a:gridCol>
                <a:gridCol w="2194691">
                  <a:extLst>
                    <a:ext uri="{9D8B030D-6E8A-4147-A177-3AD203B41FA5}">
                      <a16:colId xmlns:a16="http://schemas.microsoft.com/office/drawing/2014/main" val="1486747385"/>
                    </a:ext>
                  </a:extLst>
                </a:gridCol>
              </a:tblGrid>
              <a:tr h="1047877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00B0F0"/>
                          </a:solidFill>
                        </a:rPr>
                        <a:t>Solutions Partner f</a:t>
                      </a:r>
                      <a:r>
                        <a:rPr lang="cs-CZ" sz="1200" dirty="0">
                          <a:solidFill>
                            <a:srgbClr val="00B0F0"/>
                          </a:solidFill>
                        </a:rPr>
                        <a:t>o</a:t>
                      </a:r>
                      <a:r>
                        <a:rPr lang="de-DE" sz="1200" dirty="0">
                          <a:solidFill>
                            <a:srgbClr val="00B0F0"/>
                          </a:solidFill>
                        </a:rPr>
                        <a:t>r Business </a:t>
                      </a:r>
                      <a:r>
                        <a:rPr lang="de-DE" sz="1200" dirty="0" err="1">
                          <a:solidFill>
                            <a:srgbClr val="00B0F0"/>
                          </a:solidFill>
                        </a:rPr>
                        <a:t>Applications</a:t>
                      </a:r>
                      <a:endParaRPr lang="de-DE" sz="120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00B0F0"/>
                          </a:solidFill>
                        </a:rPr>
                        <a:t>Solutions Partner f</a:t>
                      </a:r>
                      <a:r>
                        <a:rPr lang="cs-CZ" sz="1200" dirty="0" err="1">
                          <a:solidFill>
                            <a:srgbClr val="00B0F0"/>
                          </a:solidFill>
                        </a:rPr>
                        <a:t>or</a:t>
                      </a:r>
                      <a:r>
                        <a:rPr lang="de-DE" sz="1200" dirty="0">
                          <a:solidFill>
                            <a:srgbClr val="00B0F0"/>
                          </a:solidFill>
                        </a:rPr>
                        <a:t> Modern Work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00B0F0"/>
                          </a:solidFill>
                        </a:rPr>
                        <a:t>Solutions Partner f</a:t>
                      </a:r>
                      <a:r>
                        <a:rPr lang="cs-CZ" sz="1200" dirty="0">
                          <a:solidFill>
                            <a:srgbClr val="00B0F0"/>
                          </a:solidFill>
                        </a:rPr>
                        <a:t>o</a:t>
                      </a:r>
                      <a:r>
                        <a:rPr lang="de-DE" sz="1200" dirty="0">
                          <a:solidFill>
                            <a:srgbClr val="00B0F0"/>
                          </a:solidFill>
                        </a:rPr>
                        <a:t>r Security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00B0F0"/>
                          </a:solidFill>
                        </a:rPr>
                        <a:t>Solutions Partner f</a:t>
                      </a:r>
                      <a:r>
                        <a:rPr lang="cs-CZ" sz="1200" dirty="0">
                          <a:solidFill>
                            <a:srgbClr val="00B0F0"/>
                          </a:solidFill>
                        </a:rPr>
                        <a:t>o</a:t>
                      </a:r>
                      <a:r>
                        <a:rPr lang="de-DE" sz="1200" dirty="0">
                          <a:solidFill>
                            <a:srgbClr val="00B0F0"/>
                          </a:solidFill>
                        </a:rPr>
                        <a:t>r Infrastructure, Data &amp; AI und Digital App Innovation (Azure)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079544"/>
                  </a:ext>
                </a:extLst>
              </a:tr>
              <a:tr h="1047877">
                <a:tc>
                  <a:txBody>
                    <a:bodyPr/>
                    <a:lstStyle/>
                    <a:p>
                      <a:r>
                        <a:rPr lang="de-DE" sz="1600" dirty="0"/>
                        <a:t>Performance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Net </a:t>
                      </a:r>
                      <a:r>
                        <a:rPr lang="de-DE" sz="1200" dirty="0" err="1"/>
                        <a:t>customer</a:t>
                      </a:r>
                      <a:r>
                        <a:rPr lang="de-DE" sz="1200" dirty="0"/>
                        <a:t> </a:t>
                      </a:r>
                    </a:p>
                    <a:p>
                      <a:r>
                        <a:rPr lang="de-DE" sz="1200" dirty="0" err="1"/>
                        <a:t>adds</a:t>
                      </a:r>
                      <a:r>
                        <a:rPr lang="de-DE" sz="1200" dirty="0"/>
                        <a:t> 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Net </a:t>
                      </a:r>
                      <a:r>
                        <a:rPr lang="de-DE" sz="1200" dirty="0" err="1"/>
                        <a:t>customer</a:t>
                      </a:r>
                      <a:endParaRPr lang="de-DE" sz="1200" dirty="0"/>
                    </a:p>
                    <a:p>
                      <a:r>
                        <a:rPr lang="de-DE" sz="1200" dirty="0" err="1"/>
                        <a:t>adds</a:t>
                      </a:r>
                      <a:endParaRPr lang="de-DE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Net customer </a:t>
                      </a:r>
                    </a:p>
                    <a:p>
                      <a:r>
                        <a:rPr lang="de-DE" sz="1200"/>
                        <a:t>adds 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Net </a:t>
                      </a:r>
                      <a:r>
                        <a:rPr lang="de-DE" sz="1200" dirty="0" err="1"/>
                        <a:t>customer</a:t>
                      </a:r>
                      <a:r>
                        <a:rPr lang="de-DE" sz="1200" dirty="0"/>
                        <a:t> </a:t>
                      </a:r>
                    </a:p>
                    <a:p>
                      <a:r>
                        <a:rPr lang="de-DE" sz="1200" dirty="0" err="1"/>
                        <a:t>adds</a:t>
                      </a:r>
                      <a:r>
                        <a:rPr lang="de-DE" sz="1200" dirty="0"/>
                        <a:t> 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606340"/>
                  </a:ext>
                </a:extLst>
              </a:tr>
              <a:tr h="1047877">
                <a:tc>
                  <a:txBody>
                    <a:bodyPr/>
                    <a:lstStyle/>
                    <a:p>
                      <a:r>
                        <a:rPr lang="de-DE" sz="1600" dirty="0" err="1"/>
                        <a:t>Skilling</a:t>
                      </a:r>
                      <a:endParaRPr lang="de-D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Intermediate Certs</a:t>
                      </a:r>
                    </a:p>
                    <a:p>
                      <a:endParaRPr lang="de-DE" sz="1200"/>
                    </a:p>
                    <a:p>
                      <a:r>
                        <a:rPr lang="de-DE" sz="1200"/>
                        <a:t>Advanced Certs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Intermediate </a:t>
                      </a:r>
                      <a:r>
                        <a:rPr lang="de-DE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Certs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200" dirty="0"/>
                    </a:p>
                    <a:p>
                      <a:r>
                        <a:rPr lang="de-DE" sz="1200" dirty="0" err="1"/>
                        <a:t>Advanced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Certs</a:t>
                      </a:r>
                      <a:r>
                        <a:rPr lang="de-DE" sz="1200" dirty="0"/>
                        <a:t> 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Intermediate </a:t>
                      </a:r>
                      <a:r>
                        <a:rPr lang="de-DE" sz="1200" dirty="0" err="1"/>
                        <a:t>Certs</a:t>
                      </a:r>
                      <a:endParaRPr lang="de-DE" sz="1200" dirty="0"/>
                    </a:p>
                    <a:p>
                      <a:endParaRPr lang="de-DE" sz="1200" dirty="0"/>
                    </a:p>
                    <a:p>
                      <a:endParaRPr lang="de-DE" sz="1200" dirty="0"/>
                    </a:p>
                    <a:p>
                      <a:endParaRPr lang="de-DE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Intermediate </a:t>
                      </a:r>
                      <a:r>
                        <a:rPr lang="de-DE" sz="1200" dirty="0" err="1"/>
                        <a:t>Certs</a:t>
                      </a:r>
                      <a:endParaRPr lang="de-DE" sz="1200" dirty="0"/>
                    </a:p>
                    <a:p>
                      <a:endParaRPr lang="de-DE" sz="1200" dirty="0"/>
                    </a:p>
                    <a:p>
                      <a:r>
                        <a:rPr lang="de-DE" sz="1200" dirty="0" err="1"/>
                        <a:t>Advanced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Certs</a:t>
                      </a:r>
                      <a:r>
                        <a:rPr lang="de-DE" sz="1200" dirty="0"/>
                        <a:t> 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99293"/>
                  </a:ext>
                </a:extLst>
              </a:tr>
              <a:tr h="1047877">
                <a:tc>
                  <a:txBody>
                    <a:bodyPr/>
                    <a:lstStyle/>
                    <a:p>
                      <a:r>
                        <a:rPr lang="de-DE" sz="1600" dirty="0"/>
                        <a:t>Customer </a:t>
                      </a:r>
                      <a:r>
                        <a:rPr lang="de-DE" sz="1600" dirty="0" err="1"/>
                        <a:t>Success</a:t>
                      </a:r>
                      <a:endParaRPr lang="de-D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Usage Growth</a:t>
                      </a:r>
                    </a:p>
                    <a:p>
                      <a:endParaRPr lang="de-DE" sz="1200"/>
                    </a:p>
                    <a:p>
                      <a:r>
                        <a:rPr lang="de-DE" sz="1200"/>
                        <a:t>Deployments 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Usage Growth</a:t>
                      </a:r>
                    </a:p>
                    <a:p>
                      <a:endParaRPr lang="de-DE" sz="1200"/>
                    </a:p>
                    <a:p>
                      <a:endParaRPr lang="de-DE" sz="1200"/>
                    </a:p>
                    <a:p>
                      <a:r>
                        <a:rPr lang="de-DE" sz="1200"/>
                        <a:t>Deployments 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Usage Growth</a:t>
                      </a:r>
                    </a:p>
                    <a:p>
                      <a:endParaRPr lang="de-DE" sz="1200"/>
                    </a:p>
                    <a:p>
                      <a:endParaRPr lang="de-DE" sz="1200"/>
                    </a:p>
                    <a:p>
                      <a:r>
                        <a:rPr lang="de-DE" sz="1200"/>
                        <a:t>Deployments 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Usage</a:t>
                      </a:r>
                      <a:r>
                        <a:rPr lang="de-DE" sz="1200" dirty="0"/>
                        <a:t> Growth</a:t>
                      </a:r>
                    </a:p>
                    <a:p>
                      <a:endParaRPr lang="de-DE" sz="1200" dirty="0"/>
                    </a:p>
                    <a:p>
                      <a:endParaRPr lang="de-DE" sz="1200" dirty="0"/>
                    </a:p>
                    <a:p>
                      <a:r>
                        <a:rPr lang="de-DE" sz="1200" dirty="0" err="1"/>
                        <a:t>Deployments</a:t>
                      </a:r>
                      <a:r>
                        <a:rPr lang="de-DE" sz="1200" dirty="0"/>
                        <a:t> 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583503"/>
                  </a:ext>
                </a:extLst>
              </a:tr>
            </a:tbl>
          </a:graphicData>
        </a:graphic>
      </p:graphicFrame>
      <p:sp>
        <p:nvSpPr>
          <p:cNvPr id="87" name="Pfeil: Chevron 3">
            <a:extLst>
              <a:ext uri="{FF2B5EF4-FFF2-40B4-BE49-F238E27FC236}">
                <a16:creationId xmlns:a16="http://schemas.microsoft.com/office/drawing/2014/main" id="{9FF4665B-B5E3-FD5C-4957-807208ED752A}"/>
              </a:ext>
            </a:extLst>
          </p:cNvPr>
          <p:cNvSpPr/>
          <p:nvPr/>
        </p:nvSpPr>
        <p:spPr>
          <a:xfrm>
            <a:off x="4572937" y="3080918"/>
            <a:ext cx="152400" cy="152400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8" name="Pfeil: Chevron 4">
            <a:extLst>
              <a:ext uri="{FF2B5EF4-FFF2-40B4-BE49-F238E27FC236}">
                <a16:creationId xmlns:a16="http://schemas.microsoft.com/office/drawing/2014/main" id="{44287C85-DF89-99B1-4512-F4DEC21435D2}"/>
              </a:ext>
            </a:extLst>
          </p:cNvPr>
          <p:cNvSpPr/>
          <p:nvPr/>
        </p:nvSpPr>
        <p:spPr>
          <a:xfrm>
            <a:off x="4572937" y="3870322"/>
            <a:ext cx="152400" cy="152400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9" name="Pfeil: Chevron 5">
            <a:extLst>
              <a:ext uri="{FF2B5EF4-FFF2-40B4-BE49-F238E27FC236}">
                <a16:creationId xmlns:a16="http://schemas.microsoft.com/office/drawing/2014/main" id="{600B4FBC-E00B-3ADB-2B15-CB8FCD3029E1}"/>
              </a:ext>
            </a:extLst>
          </p:cNvPr>
          <p:cNvSpPr/>
          <p:nvPr/>
        </p:nvSpPr>
        <p:spPr>
          <a:xfrm>
            <a:off x="4569392" y="4312776"/>
            <a:ext cx="152400" cy="152400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0" name="Pfeil: Chevron 6">
            <a:extLst>
              <a:ext uri="{FF2B5EF4-FFF2-40B4-BE49-F238E27FC236}">
                <a16:creationId xmlns:a16="http://schemas.microsoft.com/office/drawing/2014/main" id="{396C75DE-17C0-EDDC-C50C-ABD66CE3DB88}"/>
              </a:ext>
            </a:extLst>
          </p:cNvPr>
          <p:cNvSpPr/>
          <p:nvPr/>
        </p:nvSpPr>
        <p:spPr>
          <a:xfrm>
            <a:off x="4569392" y="4927567"/>
            <a:ext cx="152400" cy="152400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1" name="Pfeil: Chevron 7">
            <a:extLst>
              <a:ext uri="{FF2B5EF4-FFF2-40B4-BE49-F238E27FC236}">
                <a16:creationId xmlns:a16="http://schemas.microsoft.com/office/drawing/2014/main" id="{03CAD167-A2B1-1CFF-0C09-1B18ADDB2874}"/>
              </a:ext>
            </a:extLst>
          </p:cNvPr>
          <p:cNvSpPr/>
          <p:nvPr/>
        </p:nvSpPr>
        <p:spPr>
          <a:xfrm>
            <a:off x="4569392" y="5455013"/>
            <a:ext cx="152400" cy="152400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2" name="Ellipse 29">
            <a:extLst>
              <a:ext uri="{FF2B5EF4-FFF2-40B4-BE49-F238E27FC236}">
                <a16:creationId xmlns:a16="http://schemas.microsoft.com/office/drawing/2014/main" id="{C5DB545F-3F1E-A179-C966-28B84519044F}"/>
              </a:ext>
            </a:extLst>
          </p:cNvPr>
          <p:cNvSpPr/>
          <p:nvPr/>
        </p:nvSpPr>
        <p:spPr>
          <a:xfrm>
            <a:off x="4902545" y="2970285"/>
            <a:ext cx="381000" cy="381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Ellipse 32">
            <a:extLst>
              <a:ext uri="{FF2B5EF4-FFF2-40B4-BE49-F238E27FC236}">
                <a16:creationId xmlns:a16="http://schemas.microsoft.com/office/drawing/2014/main" id="{6B3199CC-9A0E-4886-5B8A-257D6AAA5A05}"/>
              </a:ext>
            </a:extLst>
          </p:cNvPr>
          <p:cNvSpPr/>
          <p:nvPr/>
        </p:nvSpPr>
        <p:spPr>
          <a:xfrm>
            <a:off x="4902545" y="3756022"/>
            <a:ext cx="381000" cy="381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Ellipse 33">
            <a:extLst>
              <a:ext uri="{FF2B5EF4-FFF2-40B4-BE49-F238E27FC236}">
                <a16:creationId xmlns:a16="http://schemas.microsoft.com/office/drawing/2014/main" id="{4C508ABF-9869-C91A-D7D5-1C8053FCCB40}"/>
              </a:ext>
            </a:extLst>
          </p:cNvPr>
          <p:cNvSpPr/>
          <p:nvPr/>
        </p:nvSpPr>
        <p:spPr>
          <a:xfrm>
            <a:off x="4902545" y="4198476"/>
            <a:ext cx="381000" cy="381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5" name="Ellipse 34">
            <a:extLst>
              <a:ext uri="{FF2B5EF4-FFF2-40B4-BE49-F238E27FC236}">
                <a16:creationId xmlns:a16="http://schemas.microsoft.com/office/drawing/2014/main" id="{76F4B4FA-B0FA-1FD5-B73A-935DDF6C86CB}"/>
              </a:ext>
            </a:extLst>
          </p:cNvPr>
          <p:cNvSpPr/>
          <p:nvPr/>
        </p:nvSpPr>
        <p:spPr>
          <a:xfrm>
            <a:off x="4902545" y="4813267"/>
            <a:ext cx="381000" cy="381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6" name="Ellipse 35">
            <a:extLst>
              <a:ext uri="{FF2B5EF4-FFF2-40B4-BE49-F238E27FC236}">
                <a16:creationId xmlns:a16="http://schemas.microsoft.com/office/drawing/2014/main" id="{A665922C-3796-FEF4-91F5-B9EC1926CF7D}"/>
              </a:ext>
            </a:extLst>
          </p:cNvPr>
          <p:cNvSpPr/>
          <p:nvPr/>
        </p:nvSpPr>
        <p:spPr>
          <a:xfrm>
            <a:off x="4902545" y="5340713"/>
            <a:ext cx="381000" cy="381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7" name="Pfeil: Chevron 36">
            <a:extLst>
              <a:ext uri="{FF2B5EF4-FFF2-40B4-BE49-F238E27FC236}">
                <a16:creationId xmlns:a16="http://schemas.microsoft.com/office/drawing/2014/main" id="{89A11E1D-DAA8-2ECA-ABBD-564D7CF082B1}"/>
              </a:ext>
            </a:extLst>
          </p:cNvPr>
          <p:cNvSpPr/>
          <p:nvPr/>
        </p:nvSpPr>
        <p:spPr>
          <a:xfrm>
            <a:off x="6779192" y="3099015"/>
            <a:ext cx="152400" cy="152400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8" name="Pfeil: Chevron 37">
            <a:extLst>
              <a:ext uri="{FF2B5EF4-FFF2-40B4-BE49-F238E27FC236}">
                <a16:creationId xmlns:a16="http://schemas.microsoft.com/office/drawing/2014/main" id="{2CABD28A-3CDB-50F2-6C60-4AFCB3E65CEF}"/>
              </a:ext>
            </a:extLst>
          </p:cNvPr>
          <p:cNvSpPr/>
          <p:nvPr/>
        </p:nvSpPr>
        <p:spPr>
          <a:xfrm>
            <a:off x="6779192" y="3888419"/>
            <a:ext cx="152400" cy="152400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9" name="Pfeil: Chevron 38">
            <a:extLst>
              <a:ext uri="{FF2B5EF4-FFF2-40B4-BE49-F238E27FC236}">
                <a16:creationId xmlns:a16="http://schemas.microsoft.com/office/drawing/2014/main" id="{945EBA10-92E6-0D8D-C33E-CAD66AF50320}"/>
              </a:ext>
            </a:extLst>
          </p:cNvPr>
          <p:cNvSpPr/>
          <p:nvPr/>
        </p:nvSpPr>
        <p:spPr>
          <a:xfrm>
            <a:off x="6775647" y="4330873"/>
            <a:ext cx="152400" cy="152400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0" name="Pfeil: Chevron 39">
            <a:extLst>
              <a:ext uri="{FF2B5EF4-FFF2-40B4-BE49-F238E27FC236}">
                <a16:creationId xmlns:a16="http://schemas.microsoft.com/office/drawing/2014/main" id="{415CAFFF-A637-CD1A-19B3-53F7DD3B8897}"/>
              </a:ext>
            </a:extLst>
          </p:cNvPr>
          <p:cNvSpPr/>
          <p:nvPr/>
        </p:nvSpPr>
        <p:spPr>
          <a:xfrm>
            <a:off x="6775647" y="4945664"/>
            <a:ext cx="152400" cy="152400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1" name="Pfeil: Chevron 40">
            <a:extLst>
              <a:ext uri="{FF2B5EF4-FFF2-40B4-BE49-F238E27FC236}">
                <a16:creationId xmlns:a16="http://schemas.microsoft.com/office/drawing/2014/main" id="{9A6B5DF7-149C-77D0-7A5A-A696B459BF53}"/>
              </a:ext>
            </a:extLst>
          </p:cNvPr>
          <p:cNvSpPr/>
          <p:nvPr/>
        </p:nvSpPr>
        <p:spPr>
          <a:xfrm>
            <a:off x="6775647" y="5473110"/>
            <a:ext cx="152400" cy="152400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2" name="Ellipse 41">
            <a:extLst>
              <a:ext uri="{FF2B5EF4-FFF2-40B4-BE49-F238E27FC236}">
                <a16:creationId xmlns:a16="http://schemas.microsoft.com/office/drawing/2014/main" id="{11172E9C-5522-FEA2-6F20-2A1A288AE5B3}"/>
              </a:ext>
            </a:extLst>
          </p:cNvPr>
          <p:cNvSpPr/>
          <p:nvPr/>
        </p:nvSpPr>
        <p:spPr>
          <a:xfrm>
            <a:off x="7108800" y="2988382"/>
            <a:ext cx="381000" cy="381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3" name="Ellipse 42">
            <a:extLst>
              <a:ext uri="{FF2B5EF4-FFF2-40B4-BE49-F238E27FC236}">
                <a16:creationId xmlns:a16="http://schemas.microsoft.com/office/drawing/2014/main" id="{CA158705-2406-339F-4637-938859C15396}"/>
              </a:ext>
            </a:extLst>
          </p:cNvPr>
          <p:cNvSpPr/>
          <p:nvPr/>
        </p:nvSpPr>
        <p:spPr>
          <a:xfrm>
            <a:off x="7108800" y="3774119"/>
            <a:ext cx="381000" cy="381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4" name="Ellipse 43">
            <a:extLst>
              <a:ext uri="{FF2B5EF4-FFF2-40B4-BE49-F238E27FC236}">
                <a16:creationId xmlns:a16="http://schemas.microsoft.com/office/drawing/2014/main" id="{7DBA3D15-90C0-4469-1017-77213DE93FA9}"/>
              </a:ext>
            </a:extLst>
          </p:cNvPr>
          <p:cNvSpPr/>
          <p:nvPr/>
        </p:nvSpPr>
        <p:spPr>
          <a:xfrm>
            <a:off x="7108800" y="4216573"/>
            <a:ext cx="381000" cy="381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Ellipse 44">
            <a:extLst>
              <a:ext uri="{FF2B5EF4-FFF2-40B4-BE49-F238E27FC236}">
                <a16:creationId xmlns:a16="http://schemas.microsoft.com/office/drawing/2014/main" id="{9924F1D8-7AE9-4AF5-5945-9262849917CD}"/>
              </a:ext>
            </a:extLst>
          </p:cNvPr>
          <p:cNvSpPr/>
          <p:nvPr/>
        </p:nvSpPr>
        <p:spPr>
          <a:xfrm>
            <a:off x="7108800" y="4831364"/>
            <a:ext cx="381000" cy="381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6" name="Ellipse 45">
            <a:extLst>
              <a:ext uri="{FF2B5EF4-FFF2-40B4-BE49-F238E27FC236}">
                <a16:creationId xmlns:a16="http://schemas.microsoft.com/office/drawing/2014/main" id="{F93CE744-1B47-6F82-BF65-7FA915B6A29E}"/>
              </a:ext>
            </a:extLst>
          </p:cNvPr>
          <p:cNvSpPr/>
          <p:nvPr/>
        </p:nvSpPr>
        <p:spPr>
          <a:xfrm>
            <a:off x="7108800" y="5358810"/>
            <a:ext cx="381000" cy="381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Pfeil: Chevron 46">
            <a:extLst>
              <a:ext uri="{FF2B5EF4-FFF2-40B4-BE49-F238E27FC236}">
                <a16:creationId xmlns:a16="http://schemas.microsoft.com/office/drawing/2014/main" id="{C2A3F7AC-B295-58B5-80D0-C3262BA2648D}"/>
              </a:ext>
            </a:extLst>
          </p:cNvPr>
          <p:cNvSpPr/>
          <p:nvPr/>
        </p:nvSpPr>
        <p:spPr>
          <a:xfrm>
            <a:off x="8988992" y="3099015"/>
            <a:ext cx="152400" cy="152400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8" name="Pfeil: Chevron 47">
            <a:extLst>
              <a:ext uri="{FF2B5EF4-FFF2-40B4-BE49-F238E27FC236}">
                <a16:creationId xmlns:a16="http://schemas.microsoft.com/office/drawing/2014/main" id="{BBAC7DB7-0D34-BEC9-92E2-0A948CC1DAF6}"/>
              </a:ext>
            </a:extLst>
          </p:cNvPr>
          <p:cNvSpPr/>
          <p:nvPr/>
        </p:nvSpPr>
        <p:spPr>
          <a:xfrm>
            <a:off x="8988992" y="3888419"/>
            <a:ext cx="152400" cy="152400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9" name="Pfeil: Chevron 49">
            <a:extLst>
              <a:ext uri="{FF2B5EF4-FFF2-40B4-BE49-F238E27FC236}">
                <a16:creationId xmlns:a16="http://schemas.microsoft.com/office/drawing/2014/main" id="{C0E0F064-D394-77C0-03FB-780142163265}"/>
              </a:ext>
            </a:extLst>
          </p:cNvPr>
          <p:cNvSpPr/>
          <p:nvPr/>
        </p:nvSpPr>
        <p:spPr>
          <a:xfrm>
            <a:off x="8985447" y="4945664"/>
            <a:ext cx="152400" cy="152400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0" name="Pfeil: Chevron 50">
            <a:extLst>
              <a:ext uri="{FF2B5EF4-FFF2-40B4-BE49-F238E27FC236}">
                <a16:creationId xmlns:a16="http://schemas.microsoft.com/office/drawing/2014/main" id="{3E3A8E31-820F-24CC-57F1-103CCA0FD76A}"/>
              </a:ext>
            </a:extLst>
          </p:cNvPr>
          <p:cNvSpPr/>
          <p:nvPr/>
        </p:nvSpPr>
        <p:spPr>
          <a:xfrm>
            <a:off x="8985447" y="5473110"/>
            <a:ext cx="152400" cy="152400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1" name="Ellipse 51">
            <a:extLst>
              <a:ext uri="{FF2B5EF4-FFF2-40B4-BE49-F238E27FC236}">
                <a16:creationId xmlns:a16="http://schemas.microsoft.com/office/drawing/2014/main" id="{CD47D281-AC57-2E32-71F9-728539C7062A}"/>
              </a:ext>
            </a:extLst>
          </p:cNvPr>
          <p:cNvSpPr/>
          <p:nvPr/>
        </p:nvSpPr>
        <p:spPr>
          <a:xfrm>
            <a:off x="9318600" y="2988382"/>
            <a:ext cx="381000" cy="381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2" name="Ellipse 52">
            <a:extLst>
              <a:ext uri="{FF2B5EF4-FFF2-40B4-BE49-F238E27FC236}">
                <a16:creationId xmlns:a16="http://schemas.microsoft.com/office/drawing/2014/main" id="{D4C75003-62F9-C683-2B0F-774F7FE5BA06}"/>
              </a:ext>
            </a:extLst>
          </p:cNvPr>
          <p:cNvSpPr/>
          <p:nvPr/>
        </p:nvSpPr>
        <p:spPr>
          <a:xfrm>
            <a:off x="9318600" y="3774119"/>
            <a:ext cx="381000" cy="381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Ellipse 54">
            <a:extLst>
              <a:ext uri="{FF2B5EF4-FFF2-40B4-BE49-F238E27FC236}">
                <a16:creationId xmlns:a16="http://schemas.microsoft.com/office/drawing/2014/main" id="{3F3DD3C0-902A-8656-40EE-8F5611BD5534}"/>
              </a:ext>
            </a:extLst>
          </p:cNvPr>
          <p:cNvSpPr/>
          <p:nvPr/>
        </p:nvSpPr>
        <p:spPr>
          <a:xfrm>
            <a:off x="9318600" y="4831364"/>
            <a:ext cx="381000" cy="381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Ellipse 55">
            <a:extLst>
              <a:ext uri="{FF2B5EF4-FFF2-40B4-BE49-F238E27FC236}">
                <a16:creationId xmlns:a16="http://schemas.microsoft.com/office/drawing/2014/main" id="{1730A41F-BD9C-CF55-44BF-8055D5EF5430}"/>
              </a:ext>
            </a:extLst>
          </p:cNvPr>
          <p:cNvSpPr/>
          <p:nvPr/>
        </p:nvSpPr>
        <p:spPr>
          <a:xfrm>
            <a:off x="9318600" y="5358810"/>
            <a:ext cx="381000" cy="381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Pfeil: Chevron 56">
            <a:extLst>
              <a:ext uri="{FF2B5EF4-FFF2-40B4-BE49-F238E27FC236}">
                <a16:creationId xmlns:a16="http://schemas.microsoft.com/office/drawing/2014/main" id="{1E79C544-BCA7-FBBA-CD83-B3919E5BA78E}"/>
              </a:ext>
            </a:extLst>
          </p:cNvPr>
          <p:cNvSpPr/>
          <p:nvPr/>
        </p:nvSpPr>
        <p:spPr>
          <a:xfrm>
            <a:off x="11198792" y="3099015"/>
            <a:ext cx="152400" cy="152400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6" name="Pfeil: Chevron 57">
            <a:extLst>
              <a:ext uri="{FF2B5EF4-FFF2-40B4-BE49-F238E27FC236}">
                <a16:creationId xmlns:a16="http://schemas.microsoft.com/office/drawing/2014/main" id="{7CDA07E1-686A-8CA2-602D-96CB550CEFB2}"/>
              </a:ext>
            </a:extLst>
          </p:cNvPr>
          <p:cNvSpPr/>
          <p:nvPr/>
        </p:nvSpPr>
        <p:spPr>
          <a:xfrm>
            <a:off x="11198792" y="3888419"/>
            <a:ext cx="152400" cy="152400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7" name="Pfeil: Chevron 58">
            <a:extLst>
              <a:ext uri="{FF2B5EF4-FFF2-40B4-BE49-F238E27FC236}">
                <a16:creationId xmlns:a16="http://schemas.microsoft.com/office/drawing/2014/main" id="{0C723FC0-8F93-E5EE-56EF-F2AE9A1C4B02}"/>
              </a:ext>
            </a:extLst>
          </p:cNvPr>
          <p:cNvSpPr/>
          <p:nvPr/>
        </p:nvSpPr>
        <p:spPr>
          <a:xfrm>
            <a:off x="11195247" y="4330873"/>
            <a:ext cx="152400" cy="152400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8" name="Pfeil: Chevron 59">
            <a:extLst>
              <a:ext uri="{FF2B5EF4-FFF2-40B4-BE49-F238E27FC236}">
                <a16:creationId xmlns:a16="http://schemas.microsoft.com/office/drawing/2014/main" id="{5D75716E-1917-D4BC-30CF-4391DB7D74B5}"/>
              </a:ext>
            </a:extLst>
          </p:cNvPr>
          <p:cNvSpPr/>
          <p:nvPr/>
        </p:nvSpPr>
        <p:spPr>
          <a:xfrm>
            <a:off x="11195247" y="4945664"/>
            <a:ext cx="152400" cy="152400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9" name="Pfeil: Chevron 60">
            <a:extLst>
              <a:ext uri="{FF2B5EF4-FFF2-40B4-BE49-F238E27FC236}">
                <a16:creationId xmlns:a16="http://schemas.microsoft.com/office/drawing/2014/main" id="{34E10467-A4DA-B58A-B21F-3A2D9C579468}"/>
              </a:ext>
            </a:extLst>
          </p:cNvPr>
          <p:cNvSpPr/>
          <p:nvPr/>
        </p:nvSpPr>
        <p:spPr>
          <a:xfrm>
            <a:off x="11195247" y="5473110"/>
            <a:ext cx="152400" cy="152400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20" name="Ellipse 61">
            <a:extLst>
              <a:ext uri="{FF2B5EF4-FFF2-40B4-BE49-F238E27FC236}">
                <a16:creationId xmlns:a16="http://schemas.microsoft.com/office/drawing/2014/main" id="{975A447A-8F2C-B4B0-2214-0E455DDD0D24}"/>
              </a:ext>
            </a:extLst>
          </p:cNvPr>
          <p:cNvSpPr/>
          <p:nvPr/>
        </p:nvSpPr>
        <p:spPr>
          <a:xfrm>
            <a:off x="11528400" y="2988382"/>
            <a:ext cx="381000" cy="381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1" name="Ellipse 62">
            <a:extLst>
              <a:ext uri="{FF2B5EF4-FFF2-40B4-BE49-F238E27FC236}">
                <a16:creationId xmlns:a16="http://schemas.microsoft.com/office/drawing/2014/main" id="{1E5E0796-9DFD-9542-DD81-DB8907BDE007}"/>
              </a:ext>
            </a:extLst>
          </p:cNvPr>
          <p:cNvSpPr/>
          <p:nvPr/>
        </p:nvSpPr>
        <p:spPr>
          <a:xfrm>
            <a:off x="11528400" y="3774119"/>
            <a:ext cx="381000" cy="381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63">
            <a:extLst>
              <a:ext uri="{FF2B5EF4-FFF2-40B4-BE49-F238E27FC236}">
                <a16:creationId xmlns:a16="http://schemas.microsoft.com/office/drawing/2014/main" id="{C9EA7710-BAC8-9ADA-F2D0-9DC4BA94241C}"/>
              </a:ext>
            </a:extLst>
          </p:cNvPr>
          <p:cNvSpPr/>
          <p:nvPr/>
        </p:nvSpPr>
        <p:spPr>
          <a:xfrm>
            <a:off x="11528400" y="4216573"/>
            <a:ext cx="381000" cy="381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64">
            <a:extLst>
              <a:ext uri="{FF2B5EF4-FFF2-40B4-BE49-F238E27FC236}">
                <a16:creationId xmlns:a16="http://schemas.microsoft.com/office/drawing/2014/main" id="{27937576-95B8-E7D1-5D6F-DD077B2A45A4}"/>
              </a:ext>
            </a:extLst>
          </p:cNvPr>
          <p:cNvSpPr/>
          <p:nvPr/>
        </p:nvSpPr>
        <p:spPr>
          <a:xfrm>
            <a:off x="11528400" y="4831364"/>
            <a:ext cx="381000" cy="381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65">
            <a:extLst>
              <a:ext uri="{FF2B5EF4-FFF2-40B4-BE49-F238E27FC236}">
                <a16:creationId xmlns:a16="http://schemas.microsoft.com/office/drawing/2014/main" id="{EF17A8FE-DEBC-75DD-E7A6-466A4DECD58B}"/>
              </a:ext>
            </a:extLst>
          </p:cNvPr>
          <p:cNvSpPr/>
          <p:nvPr/>
        </p:nvSpPr>
        <p:spPr>
          <a:xfrm>
            <a:off x="11528400" y="5358810"/>
            <a:ext cx="381000" cy="381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5" name="Textfeld 66">
            <a:extLst>
              <a:ext uri="{FF2B5EF4-FFF2-40B4-BE49-F238E27FC236}">
                <a16:creationId xmlns:a16="http://schemas.microsoft.com/office/drawing/2014/main" id="{B9356F3E-033A-6FFF-FD91-000550978B3C}"/>
              </a:ext>
            </a:extLst>
          </p:cNvPr>
          <p:cNvSpPr txBox="1"/>
          <p:nvPr/>
        </p:nvSpPr>
        <p:spPr>
          <a:xfrm>
            <a:off x="4812200" y="300901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+mn-lt"/>
              </a:rPr>
              <a:t>15 </a:t>
            </a:r>
            <a:r>
              <a:rPr lang="de-DE" sz="1200" dirty="0" err="1">
                <a:latin typeface="+mn-lt"/>
              </a:rPr>
              <a:t>Pkt</a:t>
            </a:r>
            <a:endParaRPr lang="de-DE" sz="1200" dirty="0">
              <a:latin typeface="+mn-lt"/>
            </a:endParaRPr>
          </a:p>
        </p:txBody>
      </p:sp>
      <p:sp>
        <p:nvSpPr>
          <p:cNvPr id="126" name="Textfeld 67">
            <a:extLst>
              <a:ext uri="{FF2B5EF4-FFF2-40B4-BE49-F238E27FC236}">
                <a16:creationId xmlns:a16="http://schemas.microsoft.com/office/drawing/2014/main" id="{71CF82BF-8471-9256-C862-1EF2EECE3418}"/>
              </a:ext>
            </a:extLst>
          </p:cNvPr>
          <p:cNvSpPr txBox="1"/>
          <p:nvPr/>
        </p:nvSpPr>
        <p:spPr>
          <a:xfrm>
            <a:off x="4806900" y="42372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latin typeface="+mn-lt"/>
              </a:rPr>
              <a:t>15 Pkt</a:t>
            </a:r>
          </a:p>
        </p:txBody>
      </p:sp>
      <p:sp>
        <p:nvSpPr>
          <p:cNvPr id="127" name="Textfeld 68">
            <a:extLst>
              <a:ext uri="{FF2B5EF4-FFF2-40B4-BE49-F238E27FC236}">
                <a16:creationId xmlns:a16="http://schemas.microsoft.com/office/drawing/2014/main" id="{1E63E059-52AC-480A-C290-C3D641DC44E9}"/>
              </a:ext>
            </a:extLst>
          </p:cNvPr>
          <p:cNvSpPr txBox="1"/>
          <p:nvPr/>
        </p:nvSpPr>
        <p:spPr>
          <a:xfrm>
            <a:off x="7009522" y="4273437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latin typeface="+mn-lt"/>
              </a:rPr>
              <a:t>15 Pkt</a:t>
            </a:r>
          </a:p>
        </p:txBody>
      </p:sp>
      <p:sp>
        <p:nvSpPr>
          <p:cNvPr id="128" name="Textfeld 70">
            <a:extLst>
              <a:ext uri="{FF2B5EF4-FFF2-40B4-BE49-F238E27FC236}">
                <a16:creationId xmlns:a16="http://schemas.microsoft.com/office/drawing/2014/main" id="{40BD9BB9-4D78-F624-AD12-49D0ADE6CCE3}"/>
              </a:ext>
            </a:extLst>
          </p:cNvPr>
          <p:cNvSpPr txBox="1"/>
          <p:nvPr/>
        </p:nvSpPr>
        <p:spPr>
          <a:xfrm>
            <a:off x="7009522" y="3812844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latin typeface="+mn-lt"/>
              </a:rPr>
              <a:t>10 Pkt</a:t>
            </a:r>
          </a:p>
        </p:txBody>
      </p:sp>
      <p:sp>
        <p:nvSpPr>
          <p:cNvPr id="129" name="Textfeld 71">
            <a:extLst>
              <a:ext uri="{FF2B5EF4-FFF2-40B4-BE49-F238E27FC236}">
                <a16:creationId xmlns:a16="http://schemas.microsoft.com/office/drawing/2014/main" id="{35F31C92-4860-B7B5-67FF-BF9D0E8783DB}"/>
              </a:ext>
            </a:extLst>
          </p:cNvPr>
          <p:cNvSpPr txBox="1"/>
          <p:nvPr/>
        </p:nvSpPr>
        <p:spPr>
          <a:xfrm>
            <a:off x="7005548" y="3036715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latin typeface="+mn-lt"/>
              </a:rPr>
              <a:t>20 Pkt</a:t>
            </a:r>
          </a:p>
        </p:txBody>
      </p:sp>
      <p:sp>
        <p:nvSpPr>
          <p:cNvPr id="130" name="Textfeld 72">
            <a:extLst>
              <a:ext uri="{FF2B5EF4-FFF2-40B4-BE49-F238E27FC236}">
                <a16:creationId xmlns:a16="http://schemas.microsoft.com/office/drawing/2014/main" id="{F7ABC99F-540B-070C-04AB-373969EEECE9}"/>
              </a:ext>
            </a:extLst>
          </p:cNvPr>
          <p:cNvSpPr txBox="1"/>
          <p:nvPr/>
        </p:nvSpPr>
        <p:spPr>
          <a:xfrm>
            <a:off x="9211777" y="3027107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latin typeface="+mn-lt"/>
              </a:rPr>
              <a:t>20 Pkt</a:t>
            </a:r>
          </a:p>
        </p:txBody>
      </p:sp>
      <p:sp>
        <p:nvSpPr>
          <p:cNvPr id="131" name="Textfeld 77">
            <a:extLst>
              <a:ext uri="{FF2B5EF4-FFF2-40B4-BE49-F238E27FC236}">
                <a16:creationId xmlns:a16="http://schemas.microsoft.com/office/drawing/2014/main" id="{67F7100C-0D6C-EC5C-2765-6BE521ACAB33}"/>
              </a:ext>
            </a:extLst>
          </p:cNvPr>
          <p:cNvSpPr txBox="1"/>
          <p:nvPr/>
        </p:nvSpPr>
        <p:spPr>
          <a:xfrm>
            <a:off x="9217054" y="4883364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latin typeface="+mn-lt"/>
              </a:rPr>
              <a:t>20 Pkt</a:t>
            </a:r>
          </a:p>
        </p:txBody>
      </p:sp>
      <p:sp>
        <p:nvSpPr>
          <p:cNvPr id="132" name="Textfeld 78">
            <a:extLst>
              <a:ext uri="{FF2B5EF4-FFF2-40B4-BE49-F238E27FC236}">
                <a16:creationId xmlns:a16="http://schemas.microsoft.com/office/drawing/2014/main" id="{5731ABC5-75C1-5DE0-9849-0039A61F2953}"/>
              </a:ext>
            </a:extLst>
          </p:cNvPr>
          <p:cNvSpPr txBox="1"/>
          <p:nvPr/>
        </p:nvSpPr>
        <p:spPr>
          <a:xfrm>
            <a:off x="9210261" y="540834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latin typeface="+mn-lt"/>
              </a:rPr>
              <a:t>20 Pkt</a:t>
            </a:r>
          </a:p>
        </p:txBody>
      </p:sp>
      <p:sp>
        <p:nvSpPr>
          <p:cNvPr id="133" name="Textfeld 79">
            <a:extLst>
              <a:ext uri="{FF2B5EF4-FFF2-40B4-BE49-F238E27FC236}">
                <a16:creationId xmlns:a16="http://schemas.microsoft.com/office/drawing/2014/main" id="{079A159A-8124-0ACE-D369-7AA9377E0507}"/>
              </a:ext>
            </a:extLst>
          </p:cNvPr>
          <p:cNvSpPr txBox="1"/>
          <p:nvPr/>
        </p:nvSpPr>
        <p:spPr>
          <a:xfrm>
            <a:off x="4794206" y="5392168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latin typeface="+mn-lt"/>
              </a:rPr>
              <a:t>20 Pkt</a:t>
            </a:r>
          </a:p>
        </p:txBody>
      </p:sp>
      <p:sp>
        <p:nvSpPr>
          <p:cNvPr id="134" name="Textfeld 80">
            <a:extLst>
              <a:ext uri="{FF2B5EF4-FFF2-40B4-BE49-F238E27FC236}">
                <a16:creationId xmlns:a16="http://schemas.microsoft.com/office/drawing/2014/main" id="{66C3FF6C-35C5-0745-663E-D7F7C4F30E28}"/>
              </a:ext>
            </a:extLst>
          </p:cNvPr>
          <p:cNvSpPr txBox="1"/>
          <p:nvPr/>
        </p:nvSpPr>
        <p:spPr>
          <a:xfrm>
            <a:off x="7009522" y="486326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latin typeface="+mn-lt"/>
              </a:rPr>
              <a:t>30 Pkt</a:t>
            </a:r>
          </a:p>
        </p:txBody>
      </p:sp>
      <p:sp>
        <p:nvSpPr>
          <p:cNvPr id="135" name="Textfeld 81">
            <a:extLst>
              <a:ext uri="{FF2B5EF4-FFF2-40B4-BE49-F238E27FC236}">
                <a16:creationId xmlns:a16="http://schemas.microsoft.com/office/drawing/2014/main" id="{94AD0D8F-1BC6-06DF-95B0-0998D95D0FC6}"/>
              </a:ext>
            </a:extLst>
          </p:cNvPr>
          <p:cNvSpPr txBox="1"/>
          <p:nvPr/>
        </p:nvSpPr>
        <p:spPr>
          <a:xfrm>
            <a:off x="7009522" y="5392168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latin typeface="+mn-lt"/>
              </a:rPr>
              <a:t>25 Pkt</a:t>
            </a:r>
          </a:p>
        </p:txBody>
      </p:sp>
      <p:sp>
        <p:nvSpPr>
          <p:cNvPr id="136" name="Textfeld 82">
            <a:extLst>
              <a:ext uri="{FF2B5EF4-FFF2-40B4-BE49-F238E27FC236}">
                <a16:creationId xmlns:a16="http://schemas.microsoft.com/office/drawing/2014/main" id="{10D8E1A9-C0A9-40EB-CCBF-8A896842920A}"/>
              </a:ext>
            </a:extLst>
          </p:cNvPr>
          <p:cNvSpPr txBox="1"/>
          <p:nvPr/>
        </p:nvSpPr>
        <p:spPr>
          <a:xfrm>
            <a:off x="4802923" y="484345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latin typeface="+mn-lt"/>
              </a:rPr>
              <a:t>30 Pkt</a:t>
            </a:r>
          </a:p>
        </p:txBody>
      </p:sp>
      <p:sp>
        <p:nvSpPr>
          <p:cNvPr id="137" name="Textfeld 83">
            <a:extLst>
              <a:ext uri="{FF2B5EF4-FFF2-40B4-BE49-F238E27FC236}">
                <a16:creationId xmlns:a16="http://schemas.microsoft.com/office/drawing/2014/main" id="{730A24FE-453E-7A45-C48E-72F69C9F9D2E}"/>
              </a:ext>
            </a:extLst>
          </p:cNvPr>
          <p:cNvSpPr txBox="1"/>
          <p:nvPr/>
        </p:nvSpPr>
        <p:spPr>
          <a:xfrm>
            <a:off x="4800937" y="3791698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latin typeface="+mn-lt"/>
              </a:rPr>
              <a:t>20 Pkt</a:t>
            </a:r>
          </a:p>
        </p:txBody>
      </p:sp>
      <p:sp>
        <p:nvSpPr>
          <p:cNvPr id="138" name="Textfeld 84">
            <a:extLst>
              <a:ext uri="{FF2B5EF4-FFF2-40B4-BE49-F238E27FC236}">
                <a16:creationId xmlns:a16="http://schemas.microsoft.com/office/drawing/2014/main" id="{797B6F3F-C41B-EC4B-E296-CB231F5E9A6F}"/>
              </a:ext>
            </a:extLst>
          </p:cNvPr>
          <p:cNvSpPr txBox="1"/>
          <p:nvPr/>
        </p:nvSpPr>
        <p:spPr>
          <a:xfrm>
            <a:off x="9210261" y="3822678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latin typeface="+mn-lt"/>
              </a:rPr>
              <a:t>40 Pkt</a:t>
            </a:r>
          </a:p>
        </p:txBody>
      </p:sp>
      <p:sp>
        <p:nvSpPr>
          <p:cNvPr id="140" name="Pfeil: Chevron 56">
            <a:extLst>
              <a:ext uri="{FF2B5EF4-FFF2-40B4-BE49-F238E27FC236}">
                <a16:creationId xmlns:a16="http://schemas.microsoft.com/office/drawing/2014/main" id="{C5E29D30-0539-9A55-AA9B-822D76DD4DCA}"/>
              </a:ext>
            </a:extLst>
          </p:cNvPr>
          <p:cNvSpPr/>
          <p:nvPr/>
        </p:nvSpPr>
        <p:spPr>
          <a:xfrm>
            <a:off x="11198792" y="3099015"/>
            <a:ext cx="152400" cy="152400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41" name="Pfeil: Chevron 57">
            <a:extLst>
              <a:ext uri="{FF2B5EF4-FFF2-40B4-BE49-F238E27FC236}">
                <a16:creationId xmlns:a16="http://schemas.microsoft.com/office/drawing/2014/main" id="{A42C9A28-9D81-45B5-C18F-BC806DDA0406}"/>
              </a:ext>
            </a:extLst>
          </p:cNvPr>
          <p:cNvSpPr/>
          <p:nvPr/>
        </p:nvSpPr>
        <p:spPr>
          <a:xfrm>
            <a:off x="11198792" y="3888419"/>
            <a:ext cx="152400" cy="152400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42" name="Pfeil: Chevron 58">
            <a:extLst>
              <a:ext uri="{FF2B5EF4-FFF2-40B4-BE49-F238E27FC236}">
                <a16:creationId xmlns:a16="http://schemas.microsoft.com/office/drawing/2014/main" id="{5581D422-CDD8-D4F4-323D-13393DDB3398}"/>
              </a:ext>
            </a:extLst>
          </p:cNvPr>
          <p:cNvSpPr/>
          <p:nvPr/>
        </p:nvSpPr>
        <p:spPr>
          <a:xfrm>
            <a:off x="11195247" y="4330873"/>
            <a:ext cx="152400" cy="152400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43" name="Pfeil: Chevron 59">
            <a:extLst>
              <a:ext uri="{FF2B5EF4-FFF2-40B4-BE49-F238E27FC236}">
                <a16:creationId xmlns:a16="http://schemas.microsoft.com/office/drawing/2014/main" id="{E6BF32E2-0BE7-6694-F4FA-13BA7E950561}"/>
              </a:ext>
            </a:extLst>
          </p:cNvPr>
          <p:cNvSpPr/>
          <p:nvPr/>
        </p:nvSpPr>
        <p:spPr>
          <a:xfrm>
            <a:off x="11195247" y="4945664"/>
            <a:ext cx="152400" cy="152400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44" name="Pfeil: Chevron 60">
            <a:extLst>
              <a:ext uri="{FF2B5EF4-FFF2-40B4-BE49-F238E27FC236}">
                <a16:creationId xmlns:a16="http://schemas.microsoft.com/office/drawing/2014/main" id="{56655AFA-B157-A3F5-CE4A-60E350A5E43E}"/>
              </a:ext>
            </a:extLst>
          </p:cNvPr>
          <p:cNvSpPr/>
          <p:nvPr/>
        </p:nvSpPr>
        <p:spPr>
          <a:xfrm>
            <a:off x="11195247" y="5473110"/>
            <a:ext cx="152400" cy="152400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45" name="Ellipse 61">
            <a:extLst>
              <a:ext uri="{FF2B5EF4-FFF2-40B4-BE49-F238E27FC236}">
                <a16:creationId xmlns:a16="http://schemas.microsoft.com/office/drawing/2014/main" id="{E43346D4-F8A4-A82B-18DE-05D4CED9BFB4}"/>
              </a:ext>
            </a:extLst>
          </p:cNvPr>
          <p:cNvSpPr/>
          <p:nvPr/>
        </p:nvSpPr>
        <p:spPr>
          <a:xfrm>
            <a:off x="11528400" y="2988382"/>
            <a:ext cx="381000" cy="381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6" name="Ellipse 62">
            <a:extLst>
              <a:ext uri="{FF2B5EF4-FFF2-40B4-BE49-F238E27FC236}">
                <a16:creationId xmlns:a16="http://schemas.microsoft.com/office/drawing/2014/main" id="{02ED0018-F733-928B-4D2D-3EDC383BFD07}"/>
              </a:ext>
            </a:extLst>
          </p:cNvPr>
          <p:cNvSpPr/>
          <p:nvPr/>
        </p:nvSpPr>
        <p:spPr>
          <a:xfrm>
            <a:off x="11528400" y="3774119"/>
            <a:ext cx="381000" cy="381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7" name="Ellipse 63">
            <a:extLst>
              <a:ext uri="{FF2B5EF4-FFF2-40B4-BE49-F238E27FC236}">
                <a16:creationId xmlns:a16="http://schemas.microsoft.com/office/drawing/2014/main" id="{914D3C01-490B-B0B4-37C5-884D58BBE031}"/>
              </a:ext>
            </a:extLst>
          </p:cNvPr>
          <p:cNvSpPr/>
          <p:nvPr/>
        </p:nvSpPr>
        <p:spPr>
          <a:xfrm>
            <a:off x="11528400" y="4216573"/>
            <a:ext cx="381000" cy="381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8" name="Ellipse 64">
            <a:extLst>
              <a:ext uri="{FF2B5EF4-FFF2-40B4-BE49-F238E27FC236}">
                <a16:creationId xmlns:a16="http://schemas.microsoft.com/office/drawing/2014/main" id="{1353ECA9-25A4-5D24-74D1-472E9027E4AA}"/>
              </a:ext>
            </a:extLst>
          </p:cNvPr>
          <p:cNvSpPr/>
          <p:nvPr/>
        </p:nvSpPr>
        <p:spPr>
          <a:xfrm>
            <a:off x="11528400" y="4831364"/>
            <a:ext cx="381000" cy="381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9" name="Ellipse 65">
            <a:extLst>
              <a:ext uri="{FF2B5EF4-FFF2-40B4-BE49-F238E27FC236}">
                <a16:creationId xmlns:a16="http://schemas.microsoft.com/office/drawing/2014/main" id="{B4245311-04C0-0CB5-69FB-AE3C4ED57B04}"/>
              </a:ext>
            </a:extLst>
          </p:cNvPr>
          <p:cNvSpPr/>
          <p:nvPr/>
        </p:nvSpPr>
        <p:spPr>
          <a:xfrm>
            <a:off x="11528400" y="5358810"/>
            <a:ext cx="381000" cy="381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0" name="Textfeld 69">
            <a:extLst>
              <a:ext uri="{FF2B5EF4-FFF2-40B4-BE49-F238E27FC236}">
                <a16:creationId xmlns:a16="http://schemas.microsoft.com/office/drawing/2014/main" id="{E5E5B4A5-7CD8-AAE8-294A-0BB762A5CAAF}"/>
              </a:ext>
            </a:extLst>
          </p:cNvPr>
          <p:cNvSpPr txBox="1"/>
          <p:nvPr/>
        </p:nvSpPr>
        <p:spPr>
          <a:xfrm>
            <a:off x="11430000" y="541081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latin typeface="+mn-lt"/>
              </a:rPr>
              <a:t>10 Pkt</a:t>
            </a:r>
          </a:p>
        </p:txBody>
      </p:sp>
      <p:sp>
        <p:nvSpPr>
          <p:cNvPr id="151" name="Textfeld 73">
            <a:extLst>
              <a:ext uri="{FF2B5EF4-FFF2-40B4-BE49-F238E27FC236}">
                <a16:creationId xmlns:a16="http://schemas.microsoft.com/office/drawing/2014/main" id="{D6451F2A-662C-40D9-5374-F201359D66ED}"/>
              </a:ext>
            </a:extLst>
          </p:cNvPr>
          <p:cNvSpPr txBox="1"/>
          <p:nvPr/>
        </p:nvSpPr>
        <p:spPr>
          <a:xfrm>
            <a:off x="11430000" y="302975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+mn-lt"/>
              </a:rPr>
              <a:t>30 </a:t>
            </a:r>
            <a:r>
              <a:rPr lang="de-DE" sz="1200" dirty="0" err="1">
                <a:latin typeface="+mn-lt"/>
              </a:rPr>
              <a:t>Pkt</a:t>
            </a:r>
            <a:endParaRPr lang="de-DE" sz="1200" dirty="0">
              <a:latin typeface="+mn-lt"/>
            </a:endParaRPr>
          </a:p>
        </p:txBody>
      </p:sp>
      <p:sp>
        <p:nvSpPr>
          <p:cNvPr id="152" name="Textfeld 74">
            <a:extLst>
              <a:ext uri="{FF2B5EF4-FFF2-40B4-BE49-F238E27FC236}">
                <a16:creationId xmlns:a16="http://schemas.microsoft.com/office/drawing/2014/main" id="{A2B1D582-1CF7-479E-0B82-1E83400EE071}"/>
              </a:ext>
            </a:extLst>
          </p:cNvPr>
          <p:cNvSpPr txBox="1"/>
          <p:nvPr/>
        </p:nvSpPr>
        <p:spPr>
          <a:xfrm>
            <a:off x="11425982" y="3822678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+mn-lt"/>
              </a:rPr>
              <a:t>20 </a:t>
            </a:r>
            <a:r>
              <a:rPr lang="de-DE" sz="1200" dirty="0" err="1">
                <a:latin typeface="+mn-lt"/>
              </a:rPr>
              <a:t>Pkt</a:t>
            </a:r>
            <a:endParaRPr lang="de-DE" sz="1200" dirty="0">
              <a:latin typeface="+mn-lt"/>
            </a:endParaRPr>
          </a:p>
        </p:txBody>
      </p:sp>
      <p:sp>
        <p:nvSpPr>
          <p:cNvPr id="153" name="Textfeld 75">
            <a:extLst>
              <a:ext uri="{FF2B5EF4-FFF2-40B4-BE49-F238E27FC236}">
                <a16:creationId xmlns:a16="http://schemas.microsoft.com/office/drawing/2014/main" id="{6AC17A0A-D133-0D3F-AD09-00F7EB777A3C}"/>
              </a:ext>
            </a:extLst>
          </p:cNvPr>
          <p:cNvSpPr txBox="1"/>
          <p:nvPr/>
        </p:nvSpPr>
        <p:spPr>
          <a:xfrm>
            <a:off x="11425982" y="4251972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latin typeface="+mn-lt"/>
              </a:rPr>
              <a:t>20 Pkt</a:t>
            </a:r>
          </a:p>
        </p:txBody>
      </p:sp>
      <p:sp>
        <p:nvSpPr>
          <p:cNvPr id="154" name="Textfeld 76">
            <a:extLst>
              <a:ext uri="{FF2B5EF4-FFF2-40B4-BE49-F238E27FC236}">
                <a16:creationId xmlns:a16="http://schemas.microsoft.com/office/drawing/2014/main" id="{734E4472-13A9-6A6F-BE58-A7F4ECCCBBFC}"/>
              </a:ext>
            </a:extLst>
          </p:cNvPr>
          <p:cNvSpPr txBox="1"/>
          <p:nvPr/>
        </p:nvSpPr>
        <p:spPr>
          <a:xfrm>
            <a:off x="11427741" y="4870305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latin typeface="+mn-lt"/>
              </a:rPr>
              <a:t>20 Pkt</a:t>
            </a:r>
          </a:p>
        </p:txBody>
      </p:sp>
    </p:spTree>
    <p:extLst>
      <p:ext uri="{BB962C8B-B14F-4D97-AF65-F5344CB8AC3E}">
        <p14:creationId xmlns:p14="http://schemas.microsoft.com/office/powerpoint/2010/main" val="1604211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C2F028-FC78-434C-8533-4BB94D340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1646" y="2798233"/>
            <a:ext cx="9189918" cy="1087967"/>
          </a:xfrm>
        </p:spPr>
        <p:txBody>
          <a:bodyPr/>
          <a:lstStyle/>
          <a:p>
            <a:pPr lvl="1" algn="l"/>
            <a:r>
              <a:rPr lang="en-US" sz="3600" dirty="0"/>
              <a:t>Solutions partner for Infrastructure (Azure)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851529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111CF6-1AC2-4C5C-A657-31B8AE81D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Solutions partner for Infrastructure (Azure)</a:t>
            </a:r>
            <a:endParaRPr lang="cs-CZ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FAA5EF8-D8ED-4292-8B86-80E40E609DE5}"/>
              </a:ext>
            </a:extLst>
          </p:cNvPr>
          <p:cNvSpPr txBox="1"/>
          <p:nvPr/>
        </p:nvSpPr>
        <p:spPr>
          <a:xfrm>
            <a:off x="533400" y="1524000"/>
            <a:ext cx="11125855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  <a:latin typeface="+mn-lt"/>
              </a:rPr>
              <a:t>Jako Partner pro řešení v oblasti infrastruktury prokážete své široké schopnosti pomáhat zákazníkům urychlit migraci klíčových prostředků infrastruktury do prostředí Microsoft Azure. Získání označení </a:t>
            </a:r>
            <a:r>
              <a:rPr lang="cs-CZ" sz="1400" dirty="0" err="1">
                <a:solidFill>
                  <a:srgbClr val="000000"/>
                </a:solidFill>
                <a:latin typeface="+mn-lt"/>
              </a:rPr>
              <a:t>Solutions</a:t>
            </a:r>
            <a:r>
              <a:rPr lang="cs-CZ" sz="1400" dirty="0">
                <a:solidFill>
                  <a:srgbClr val="000000"/>
                </a:solidFill>
                <a:latin typeface="+mn-lt"/>
              </a:rPr>
              <a:t> partner </a:t>
            </a:r>
            <a:r>
              <a:rPr lang="cs-CZ" sz="1400" dirty="0" err="1">
                <a:solidFill>
                  <a:srgbClr val="000000"/>
                </a:solidFill>
                <a:latin typeface="+mn-lt"/>
              </a:rPr>
              <a:t>for</a:t>
            </a:r>
            <a:r>
              <a:rPr lang="cs-CZ" sz="1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+mn-lt"/>
              </a:rPr>
              <a:t>Infrastructure</a:t>
            </a:r>
            <a:r>
              <a:rPr lang="cs-CZ" sz="1400" dirty="0">
                <a:solidFill>
                  <a:srgbClr val="000000"/>
                </a:solidFill>
                <a:latin typeface="+mn-lt"/>
              </a:rPr>
              <a:t> (Azure) umožňuje zákazníkům identifikovat vás jako partnera, který se zavázal k poskytování školení, akreditace a který dodal řešení vedoucí k úspěchu zákazníka</a:t>
            </a:r>
            <a:r>
              <a:rPr lang="cs-CZ" sz="1400" b="0" i="0" dirty="0">
                <a:solidFill>
                  <a:srgbClr val="000000"/>
                </a:solidFill>
                <a:latin typeface="+mn-lt"/>
              </a:rPr>
              <a:t>.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FA8688-3050-412B-950C-F4C90A39C409}"/>
              </a:ext>
            </a:extLst>
          </p:cNvPr>
          <p:cNvSpPr txBox="1"/>
          <p:nvPr/>
        </p:nvSpPr>
        <p:spPr>
          <a:xfrm>
            <a:off x="532090" y="2338864"/>
            <a:ext cx="11125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bg2"/>
                </a:solidFill>
                <a:latin typeface="+mn-lt"/>
              </a:rPr>
              <a:t>Pokud tyto činnosti popisují vaši práci, zvažte získání označení Partner pro řešení v oblasti infrastruktury (Azure):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00AE6F7-EB08-45C7-A38E-35388BE96C08}"/>
              </a:ext>
            </a:extLst>
          </p:cNvPr>
          <p:cNvSpPr txBox="1"/>
          <p:nvPr/>
        </p:nvSpPr>
        <p:spPr>
          <a:xfrm>
            <a:off x="532090" y="2690336"/>
            <a:ext cx="84595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Navrhování, implementace, provoz a optimalizace architektury, nákladů a zabezpečení infrastruktury (Azure) u zákazníků.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Migrace a modernizace infrastruktury zákazníků (Azure) pro virtualizované úlohy (včetně SAP) a virtuální desktopová prostředí.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Zapojení a správa vysoce výkonných výpočetních úloh v Azure.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Správa, řízení, zabezpečení a </a:t>
            </a:r>
            <a:r>
              <a:rPr lang="cs-CZ" sz="1400" dirty="0" err="1">
                <a:latin typeface="+mn-lt"/>
              </a:rPr>
              <a:t>DevOps</a:t>
            </a:r>
            <a:r>
              <a:rPr lang="cs-CZ" sz="1400" dirty="0">
                <a:latin typeface="+mn-lt"/>
              </a:rPr>
              <a:t> (lokální, cloudové a </a:t>
            </a:r>
            <a:r>
              <a:rPr lang="cs-CZ" sz="1400" dirty="0" err="1">
                <a:latin typeface="+mn-lt"/>
              </a:rPr>
              <a:t>multicloudové</a:t>
            </a:r>
            <a:r>
              <a:rPr lang="cs-CZ" sz="1400" dirty="0">
                <a:latin typeface="+mn-lt"/>
              </a:rPr>
              <a:t>) s Azure </a:t>
            </a:r>
            <a:r>
              <a:rPr lang="cs-CZ" sz="1400" dirty="0" err="1">
                <a:latin typeface="+mn-lt"/>
              </a:rPr>
              <a:t>Arc</a:t>
            </a:r>
            <a:endParaRPr lang="cs-CZ" sz="1400" dirty="0">
              <a:latin typeface="+mn-lt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6E8D5C1-481D-402C-81D5-B17E052FF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626" y="3505200"/>
            <a:ext cx="2762392" cy="155583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74E214D-D7E8-4E69-B874-AC4CF9FBE335}"/>
              </a:ext>
            </a:extLst>
          </p:cNvPr>
          <p:cNvSpPr txBox="1"/>
          <p:nvPr/>
        </p:nvSpPr>
        <p:spPr>
          <a:xfrm>
            <a:off x="532090" y="6187083"/>
            <a:ext cx="7464754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+mn-lt"/>
              </a:rPr>
              <a:t>Další informace o měřítkách specifických pro Partnera pro řešení v oblasti infrastruktury (Azure) naleznete </a:t>
            </a:r>
            <a:r>
              <a:rPr lang="cs-CZ" sz="1200" dirty="0">
                <a:solidFill>
                  <a:schemeClr val="bg1"/>
                </a:solidFill>
                <a:latin typeface="+mn-lt"/>
                <a:hlinkClick r:id="rId3"/>
              </a:rPr>
              <a:t>zde</a:t>
            </a:r>
            <a:r>
              <a:rPr lang="cs-CZ" sz="12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043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9211BE-7626-4181-819A-6B3C13355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Požadavky na infrastrukturu (Azure)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1FC5237-DF80-4B0B-9872-D3CF9664C76A}"/>
              </a:ext>
            </a:extLst>
          </p:cNvPr>
          <p:cNvSpPr txBox="1"/>
          <p:nvPr/>
        </p:nvSpPr>
        <p:spPr>
          <a:xfrm>
            <a:off x="532745" y="1447800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00"/>
                </a:solidFill>
                <a:latin typeface="+mn-lt"/>
              </a:rPr>
              <a:t>Rámec pro Partnera pro řešení v oblasti infrastruktury (Azure) tvoří tři kategorie: výkon, získávání dovedností a </a:t>
            </a:r>
          </a:p>
          <a:p>
            <a:r>
              <a:rPr lang="cs-CZ" sz="1200" dirty="0">
                <a:solidFill>
                  <a:srgbClr val="000000"/>
                </a:solidFill>
                <a:latin typeface="+mn-lt"/>
              </a:rPr>
              <a:t>úspěch zákazníka. Body se získávají za výkon, certifikace a zkoušky a za počet úspěšně nasazených zákaznických řešení.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E3DEBA-CBF3-4247-8980-B76A89A83F51}"/>
              </a:ext>
            </a:extLst>
          </p:cNvPr>
          <p:cNvSpPr txBox="1"/>
          <p:nvPr/>
        </p:nvSpPr>
        <p:spPr>
          <a:xfrm>
            <a:off x="757315" y="5848419"/>
            <a:ext cx="8907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rgbClr val="000000"/>
                </a:solidFill>
                <a:latin typeface="+mn-lt"/>
              </a:rPr>
              <a:t>* Středně pokročilé certifikace: Abyste byli způsobilí, musíte mít 2 </a:t>
            </a:r>
            <a:r>
              <a:rPr lang="cs-CZ" sz="1000" dirty="0">
                <a:solidFill>
                  <a:srgbClr val="000000"/>
                </a:solidFill>
                <a:latin typeface="+mn-lt"/>
                <a:hlinkClick r:id="rId3"/>
              </a:rPr>
              <a:t>certifikace Azure </a:t>
            </a:r>
            <a:r>
              <a:rPr lang="cs-CZ" sz="1000" dirty="0" err="1">
                <a:solidFill>
                  <a:srgbClr val="000000"/>
                </a:solidFill>
                <a:latin typeface="+mn-lt"/>
                <a:hlinkClick r:id="rId3"/>
              </a:rPr>
              <a:t>Administrator</a:t>
            </a:r>
            <a:r>
              <a:rPr lang="cs-CZ" sz="1000" dirty="0">
                <a:solidFill>
                  <a:srgbClr val="000000"/>
                </a:solidFill>
                <a:latin typeface="+mn-lt"/>
                <a:hlinkClick r:id="rId3"/>
              </a:rPr>
              <a:t> </a:t>
            </a:r>
            <a:r>
              <a:rPr lang="cs-CZ" sz="1000" dirty="0">
                <a:solidFill>
                  <a:srgbClr val="000000"/>
                </a:solidFill>
                <a:latin typeface="+mn-lt"/>
                <a:hlinkClick r:id="rId4"/>
              </a:rPr>
              <a:t>(AZ-104)</a:t>
            </a:r>
            <a:r>
              <a:rPr lang="cs-CZ" sz="100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r>
              <a:rPr lang="cs-CZ" sz="1000" dirty="0">
                <a:solidFill>
                  <a:srgbClr val="000000"/>
                </a:solidFill>
                <a:latin typeface="+mn-lt"/>
              </a:rPr>
              <a:t>** Pokročilé certifikace: Abyste byli způsobilí, musíte mít 2 </a:t>
            </a:r>
            <a:r>
              <a:rPr lang="cs-CZ" sz="1000" dirty="0">
                <a:solidFill>
                  <a:srgbClr val="000000"/>
                </a:solidFill>
                <a:latin typeface="+mn-lt"/>
                <a:hlinkClick r:id="rId5"/>
              </a:rPr>
              <a:t>certifikace Azure </a:t>
            </a:r>
            <a:r>
              <a:rPr lang="cs-CZ" sz="1000" dirty="0" err="1">
                <a:solidFill>
                  <a:srgbClr val="000000"/>
                </a:solidFill>
                <a:latin typeface="+mn-lt"/>
                <a:hlinkClick r:id="rId5"/>
              </a:rPr>
              <a:t>Solutions</a:t>
            </a:r>
            <a:r>
              <a:rPr lang="cs-CZ" sz="1000" dirty="0">
                <a:solidFill>
                  <a:srgbClr val="000000"/>
                </a:solidFill>
                <a:latin typeface="+mn-lt"/>
                <a:hlinkClick r:id="rId5"/>
              </a:rPr>
              <a:t> </a:t>
            </a:r>
            <a:r>
              <a:rPr lang="cs-CZ" sz="1000" dirty="0" err="1">
                <a:solidFill>
                  <a:srgbClr val="000000"/>
                </a:solidFill>
                <a:latin typeface="+mn-lt"/>
                <a:hlinkClick r:id="rId5"/>
              </a:rPr>
              <a:t>Architect</a:t>
            </a:r>
            <a:r>
              <a:rPr lang="cs-CZ" sz="1000" dirty="0">
                <a:solidFill>
                  <a:srgbClr val="000000"/>
                </a:solidFill>
                <a:latin typeface="+mn-lt"/>
                <a:hlinkClick r:id="rId5"/>
              </a:rPr>
              <a:t> Expert</a:t>
            </a:r>
            <a:r>
              <a:rPr lang="cs-CZ" sz="1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sz="1000" dirty="0">
                <a:solidFill>
                  <a:srgbClr val="000000"/>
                </a:solidFill>
                <a:latin typeface="+mn-lt"/>
                <a:hlinkClick r:id="rId6"/>
              </a:rPr>
              <a:t>(AZ-305)</a:t>
            </a:r>
            <a:r>
              <a:rPr lang="cs-CZ" sz="100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endParaRPr lang="en-US" sz="1000" dirty="0">
              <a:solidFill>
                <a:srgbClr val="000000"/>
              </a:solidFill>
              <a:latin typeface="+mn-lt"/>
            </a:endParaRPr>
          </a:p>
          <a:p>
            <a:r>
              <a:rPr lang="cs-CZ" sz="1000" dirty="0">
                <a:solidFill>
                  <a:srgbClr val="000000"/>
                </a:solidFill>
                <a:latin typeface="+mn-lt"/>
              </a:rPr>
              <a:t>Všechna data a požadavky se mohou změnit.</a:t>
            </a:r>
          </a:p>
        </p:txBody>
      </p:sp>
      <p:graphicFrame>
        <p:nvGraphicFramePr>
          <p:cNvPr id="8" name="Tabelle 9">
            <a:extLst>
              <a:ext uri="{FF2B5EF4-FFF2-40B4-BE49-F238E27FC236}">
                <a16:creationId xmlns:a16="http://schemas.microsoft.com/office/drawing/2014/main" id="{AAA8C1AF-DB05-82AA-EFBD-811CC11A4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637047"/>
              </p:ext>
            </p:extLst>
          </p:nvPr>
        </p:nvGraphicFramePr>
        <p:xfrm>
          <a:off x="152400" y="1855539"/>
          <a:ext cx="11887200" cy="3992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1557106240"/>
                    </a:ext>
                  </a:extLst>
                </a:gridCol>
                <a:gridCol w="5116945">
                  <a:extLst>
                    <a:ext uri="{9D8B030D-6E8A-4147-A177-3AD203B41FA5}">
                      <a16:colId xmlns:a16="http://schemas.microsoft.com/office/drawing/2014/main" val="4191973952"/>
                    </a:ext>
                  </a:extLst>
                </a:gridCol>
                <a:gridCol w="1838037">
                  <a:extLst>
                    <a:ext uri="{9D8B030D-6E8A-4147-A177-3AD203B41FA5}">
                      <a16:colId xmlns:a16="http://schemas.microsoft.com/office/drawing/2014/main" val="1954477675"/>
                    </a:ext>
                  </a:extLst>
                </a:gridCol>
                <a:gridCol w="1182254">
                  <a:extLst>
                    <a:ext uri="{9D8B030D-6E8A-4147-A177-3AD203B41FA5}">
                      <a16:colId xmlns:a16="http://schemas.microsoft.com/office/drawing/2014/main" val="2334345066"/>
                    </a:ext>
                  </a:extLst>
                </a:gridCol>
                <a:gridCol w="1768764">
                  <a:extLst>
                    <a:ext uri="{9D8B030D-6E8A-4147-A177-3AD203B41FA5}">
                      <a16:colId xmlns:a16="http://schemas.microsoft.com/office/drawing/2014/main" val="1393162320"/>
                    </a:ext>
                  </a:extLst>
                </a:gridCol>
              </a:tblGrid>
              <a:tr h="256436">
                <a:tc>
                  <a:txBody>
                    <a:bodyPr/>
                    <a:lstStyle/>
                    <a:p>
                      <a:endParaRPr lang="de-DE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cap="none" spc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Underlying data source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cap="none" spc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Eligible attributions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cap="none" spc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Threshold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cap="none" spc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Max Points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831343"/>
                  </a:ext>
                </a:extLst>
              </a:tr>
              <a:tr h="256436">
                <a:tc>
                  <a:txBody>
                    <a:bodyPr/>
                    <a:lstStyle/>
                    <a:p>
                      <a:r>
                        <a:rPr lang="de-DE" sz="1400" b="1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Performance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003477"/>
                  </a:ext>
                </a:extLst>
              </a:tr>
              <a:tr h="256436">
                <a:tc>
                  <a:txBody>
                    <a:bodyPr/>
                    <a:lstStyle/>
                    <a:p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Net Customer Adds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Azure Health Report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PAL, POR, CSP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44035"/>
                  </a:ext>
                </a:extLst>
              </a:tr>
              <a:tr h="256436">
                <a:tc>
                  <a:txBody>
                    <a:bodyPr/>
                    <a:lstStyle/>
                    <a:p>
                      <a:r>
                        <a:rPr lang="de-DE" sz="1400" b="1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Skilling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61185"/>
                  </a:ext>
                </a:extLst>
              </a:tr>
              <a:tr h="256436">
                <a:tc>
                  <a:txBody>
                    <a:bodyPr/>
                    <a:lstStyle/>
                    <a:p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*Intermediate Certifications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cap="none" spc="0">
                          <a:ln w="0"/>
                          <a:solidFill>
                            <a:schemeClr val="bg2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Azure Network Engineer Associate</a:t>
                      </a:r>
                      <a:r>
                        <a:rPr lang="de-DE" sz="1400" b="0" cap="none" spc="0">
                          <a:ln w="0"/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de-DE" sz="1400" b="0" kern="1200" cap="none" spc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(</a:t>
                      </a:r>
                      <a:r>
                        <a:rPr lang="de-DE" sz="1400" b="0" kern="1200" cap="none" spc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AZ-700) </a:t>
                      </a:r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  <a:hlinkClick r:id="rId10"/>
                        </a:rPr>
                        <a:t>Azure Stack Hub Operator Associate</a:t>
                      </a:r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400" b="0" kern="1200" cap="none" spc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(AZ-600) </a:t>
                      </a:r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  <a:hlinkClick r:id="rId12"/>
                        </a:rPr>
                        <a:t>Windows Server Hybrid Administrator Associate</a:t>
                      </a:r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  <a:hlinkClick r:id="rId13"/>
                        </a:rPr>
                        <a:t>(AZ-800/ </a:t>
                      </a:r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  <a:hlinkClick r:id="rId14"/>
                        </a:rPr>
                        <a:t>AZ-801</a:t>
                      </a:r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  <a:hlinkClick r:id="rId13"/>
                        </a:rPr>
                        <a:t>)</a:t>
                      </a:r>
                      <a:endParaRPr lang="de-DE" sz="14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717330"/>
                  </a:ext>
                </a:extLst>
              </a:tr>
              <a:tr h="256436">
                <a:tc>
                  <a:txBody>
                    <a:bodyPr/>
                    <a:lstStyle/>
                    <a:p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**Advanced Certifications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  <a:hlinkClick r:id="rId15"/>
                        </a:rPr>
                        <a:t>Azure virtual Desktop </a:t>
                      </a:r>
                      <a:r>
                        <a:rPr lang="de-DE" sz="1400" b="0" cap="none" spc="0" err="1">
                          <a:ln w="0"/>
                          <a:solidFill>
                            <a:schemeClr val="tx1"/>
                          </a:solidFill>
                          <a:effectLst/>
                          <a:hlinkClick r:id="rId15"/>
                        </a:rPr>
                        <a:t>Speciality</a:t>
                      </a:r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  <a:hlinkClick r:id="rId15"/>
                        </a:rPr>
                        <a:t> </a:t>
                      </a:r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  <a:hlinkClick r:id="rId16"/>
                        </a:rPr>
                        <a:t>(AZ-140) </a:t>
                      </a:r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  <a:hlinkClick r:id="rId17"/>
                        </a:rPr>
                        <a:t>Azure for SAP Workloads </a:t>
                      </a:r>
                      <a:r>
                        <a:rPr lang="de-DE" sz="1400" b="0" cap="none" spc="0" err="1">
                          <a:ln w="0"/>
                          <a:solidFill>
                            <a:schemeClr val="tx1"/>
                          </a:solidFill>
                          <a:effectLst/>
                          <a:hlinkClick r:id="rId17"/>
                        </a:rPr>
                        <a:t>Speciality</a:t>
                      </a:r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  <a:hlinkClick r:id="rId18"/>
                        </a:rPr>
                        <a:t>(AZ-120)</a:t>
                      </a:r>
                      <a:endParaRPr lang="de-DE" sz="14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16164"/>
                  </a:ext>
                </a:extLst>
              </a:tr>
              <a:tr h="256436">
                <a:tc>
                  <a:txBody>
                    <a:bodyPr/>
                    <a:lstStyle/>
                    <a:p>
                      <a:r>
                        <a:rPr lang="de-DE" sz="1400" b="1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Customer Success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854947"/>
                  </a:ext>
                </a:extLst>
              </a:tr>
              <a:tr h="256436">
                <a:tc>
                  <a:txBody>
                    <a:bodyPr/>
                    <a:lstStyle/>
                    <a:p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Usage Growth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Azure Health Report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PAL, DPOR, CSP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047628"/>
                  </a:ext>
                </a:extLst>
              </a:tr>
              <a:tr h="256436">
                <a:tc>
                  <a:txBody>
                    <a:bodyPr/>
                    <a:lstStyle/>
                    <a:p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Deployments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Azure Health Report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PAL, DPOR, CSP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663632"/>
                  </a:ext>
                </a:extLst>
              </a:tr>
              <a:tr h="256436">
                <a:tc>
                  <a:txBody>
                    <a:bodyPr/>
                    <a:lstStyle/>
                    <a:p>
                      <a:r>
                        <a:rPr lang="de-DE" sz="1400" b="1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80168"/>
                  </a:ext>
                </a:extLst>
              </a:tr>
              <a:tr h="256436">
                <a:tc gridSpan="4">
                  <a:txBody>
                    <a:bodyPr/>
                    <a:lstStyle/>
                    <a:p>
                      <a:r>
                        <a:rPr lang="en-US" sz="1400"/>
                        <a:t>Minimum total points required for Solutions partner designation</a:t>
                      </a:r>
                      <a:endParaRPr lang="de-DE" sz="1400" b="1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2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2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2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70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30445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0CD26F0-173C-66A2-4417-F85EB98F1F8C}"/>
              </a:ext>
            </a:extLst>
          </p:cNvPr>
          <p:cNvSpPr/>
          <p:nvPr/>
        </p:nvSpPr>
        <p:spPr>
          <a:xfrm>
            <a:off x="532745" y="5848419"/>
            <a:ext cx="7484165" cy="461665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1300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DF10A3-6D30-4A04-B475-08084951D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74" y="641766"/>
            <a:ext cx="11659255" cy="792162"/>
          </a:xfrm>
        </p:spPr>
        <p:txBody>
          <a:bodyPr/>
          <a:lstStyle/>
          <a:p>
            <a:r>
              <a:rPr lang="cs-CZ" dirty="0"/>
              <a:t>Požadavky na </a:t>
            </a:r>
            <a:r>
              <a:rPr lang="de-DE" dirty="0"/>
              <a:t>Infrastructure (Azure): Performance</a:t>
            </a:r>
            <a:r>
              <a:rPr lang="cs-CZ" dirty="0"/>
              <a:t> – 30b.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CA14D88-7745-4889-89C3-63EEA70F3C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0972800" y="2329983"/>
            <a:ext cx="822875" cy="79421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C041CC0-5C08-4417-855F-070B9856F37B}"/>
              </a:ext>
            </a:extLst>
          </p:cNvPr>
          <p:cNvSpPr txBox="1"/>
          <p:nvPr/>
        </p:nvSpPr>
        <p:spPr>
          <a:xfrm>
            <a:off x="511341" y="2662535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Net </a:t>
            </a:r>
            <a:r>
              <a:rPr lang="de-DE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customer</a:t>
            </a:r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adds</a:t>
            </a:r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– M365</a:t>
            </a:r>
          </a:p>
        </p:txBody>
      </p:sp>
      <p:sp>
        <p:nvSpPr>
          <p:cNvPr id="8" name="Textfeld 13">
            <a:extLst>
              <a:ext uri="{FF2B5EF4-FFF2-40B4-BE49-F238E27FC236}">
                <a16:creationId xmlns:a16="http://schemas.microsoft.com/office/drawing/2014/main" id="{A7294F54-D804-4985-AC41-EF79760FD666}"/>
              </a:ext>
            </a:extLst>
          </p:cNvPr>
          <p:cNvSpPr txBox="1"/>
          <p:nvPr/>
        </p:nvSpPr>
        <p:spPr>
          <a:xfrm>
            <a:off x="532745" y="3124200"/>
            <a:ext cx="11147914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</a:rPr>
              <a:t>Čistý přírůstek zákazníků za posledních 12 měsíců.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</a:rPr>
              <a:t>Čistý přírůstek zákazníků = zákazníci na konci období (noví klienti za posledních 12 měsíců) nad prahovými hodnotami – zákazníci EOP pod prahovými hodnotami za dva po sobě jdoucí měsíce.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</a:rPr>
              <a:t>Prahová hodnota: Spotřebitelský zákazník je definován jako zákazník s ACR &gt;= 1 000 USD/měsíc.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</a:rPr>
              <a:t>Úbytek zákazníků (odchod zákazníků) se vypočítá, pokud zákazník klesne pod měsíční prahovou hodnotu po dobu 2 po sobě jdoucích měsíců.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157217-80D7-4A68-B0DB-A33B5F2B26A8}"/>
              </a:ext>
            </a:extLst>
          </p:cNvPr>
          <p:cNvSpPr txBox="1"/>
          <p:nvPr/>
        </p:nvSpPr>
        <p:spPr>
          <a:xfrm>
            <a:off x="476568" y="6288437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>
                <a:latin typeface="+mn-lt"/>
              </a:rPr>
              <a:t>* Všechna data a požadavky se mohou změnit.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5A450E-C3F8-13CF-35F9-EBE7DE806DEA}"/>
              </a:ext>
            </a:extLst>
          </p:cNvPr>
          <p:cNvSpPr txBox="1"/>
          <p:nvPr/>
        </p:nvSpPr>
        <p:spPr>
          <a:xfrm>
            <a:off x="532745" y="5173822"/>
            <a:ext cx="11147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Každý přidaný zákazník je hoden </a:t>
            </a:r>
            <a:r>
              <a:rPr lang="en-US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10 </a:t>
            </a:r>
            <a:r>
              <a:rPr lang="cs-CZ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bodů, </a:t>
            </a:r>
            <a:r>
              <a:rPr lang="en-US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maximum 30 </a:t>
            </a:r>
            <a:r>
              <a:rPr lang="cs-CZ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bodů</a:t>
            </a:r>
            <a:r>
              <a:rPr lang="en-US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cs-CZ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obdržené od tří přidaných zákazníků</a:t>
            </a:r>
            <a:r>
              <a:rPr lang="en-US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0563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A3A38423-639C-4F6A-BA70-8EE860D36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45" y="655638"/>
            <a:ext cx="11126510" cy="792162"/>
          </a:xfrm>
        </p:spPr>
        <p:txBody>
          <a:bodyPr/>
          <a:lstStyle/>
          <a:p>
            <a:r>
              <a:rPr lang="cs-CZ" dirty="0"/>
              <a:t>Požadavky na </a:t>
            </a:r>
            <a:r>
              <a:rPr lang="de-DE" dirty="0"/>
              <a:t>Infrastructure (Azure): </a:t>
            </a:r>
            <a:r>
              <a:rPr lang="de-DE" dirty="0" err="1"/>
              <a:t>Skilling</a:t>
            </a:r>
            <a:r>
              <a:rPr lang="cs-CZ" dirty="0"/>
              <a:t> – 40b.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D764223-CCAA-4EFD-BF26-F41FC4418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754" y="1718984"/>
            <a:ext cx="958899" cy="93349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2863C6B-37E1-4727-BA42-928A5F6D8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713" y="1745281"/>
            <a:ext cx="825542" cy="90809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CB09EDFB-C074-4214-9F1D-9BAD42B9F49E}"/>
              </a:ext>
            </a:extLst>
          </p:cNvPr>
          <p:cNvSpPr txBox="1"/>
          <p:nvPr/>
        </p:nvSpPr>
        <p:spPr>
          <a:xfrm>
            <a:off x="528283" y="2064899"/>
            <a:ext cx="4108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Středně pokročilé certifikace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7FB5847-1A7E-4911-B5B5-0D89157ECADD}"/>
              </a:ext>
            </a:extLst>
          </p:cNvPr>
          <p:cNvSpPr txBox="1"/>
          <p:nvPr/>
        </p:nvSpPr>
        <p:spPr>
          <a:xfrm>
            <a:off x="6205349" y="2064898"/>
            <a:ext cx="346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1"/>
                </a:solidFill>
                <a:latin typeface="+mn-lt"/>
              </a:rPr>
              <a:t>Pokročilé certifikace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82DC6EB-EC27-4D45-812E-011FF37797EC}"/>
              </a:ext>
            </a:extLst>
          </p:cNvPr>
          <p:cNvSpPr txBox="1"/>
          <p:nvPr/>
        </p:nvSpPr>
        <p:spPr>
          <a:xfrm>
            <a:off x="532745" y="2652482"/>
            <a:ext cx="5410855" cy="22467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 Pro získání kvalifikace jsou vyžadovány </a:t>
            </a:r>
            <a:r>
              <a:rPr lang="cs-CZ" sz="1400" b="1" dirty="0">
                <a:latin typeface="+mn-lt"/>
              </a:rPr>
              <a:t>2</a:t>
            </a:r>
            <a:r>
              <a:rPr lang="cs-CZ" sz="1400" dirty="0">
                <a:latin typeface="+mn-lt"/>
              </a:rPr>
              <a:t> certifikace </a:t>
            </a:r>
            <a:r>
              <a:rPr lang="cs-CZ" sz="1400" dirty="0">
                <a:latin typeface="+mn-lt"/>
                <a:hlinkClick r:id="rId4"/>
              </a:rPr>
              <a:t>Azure </a:t>
            </a:r>
            <a:r>
              <a:rPr lang="cs-CZ" sz="1400" dirty="0" err="1">
                <a:latin typeface="+mn-lt"/>
                <a:hlinkClick r:id="rId4"/>
              </a:rPr>
              <a:t>Administrator</a:t>
            </a:r>
            <a:r>
              <a:rPr lang="cs-CZ" sz="1400" dirty="0">
                <a:latin typeface="+mn-lt"/>
                <a:hlinkClick r:id="rId4"/>
              </a:rPr>
              <a:t> </a:t>
            </a:r>
            <a:r>
              <a:rPr lang="cs-CZ" sz="1400" dirty="0" err="1">
                <a:latin typeface="+mn-lt"/>
                <a:hlinkClick r:id="rId4"/>
              </a:rPr>
              <a:t>Associate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>
                <a:latin typeface="+mn-lt"/>
                <a:hlinkClick r:id="rId5"/>
              </a:rPr>
              <a:t>(AZ-104)</a:t>
            </a:r>
            <a:r>
              <a:rPr lang="cs-CZ" sz="1400" dirty="0">
                <a:latin typeface="+mn-lt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 # osob s certifikátem pro některou z následujících činností: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endParaRPr lang="en-US" sz="1400" dirty="0">
              <a:latin typeface="+mn-lt"/>
            </a:endParaRPr>
          </a:p>
          <a:p>
            <a:pPr marL="893763" lvl="1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 </a:t>
            </a:r>
            <a:r>
              <a:rPr lang="cs-CZ" sz="1400" dirty="0">
                <a:latin typeface="+mn-lt"/>
                <a:hlinkClick r:id="rId6"/>
              </a:rPr>
              <a:t>Azure Network </a:t>
            </a:r>
            <a:r>
              <a:rPr lang="cs-CZ" sz="1400" dirty="0" err="1">
                <a:latin typeface="+mn-lt"/>
                <a:hlinkClick r:id="rId6"/>
              </a:rPr>
              <a:t>Engineer</a:t>
            </a:r>
            <a:r>
              <a:rPr lang="cs-CZ" sz="1400" dirty="0">
                <a:latin typeface="+mn-lt"/>
                <a:hlinkClick r:id="rId6"/>
              </a:rPr>
              <a:t> </a:t>
            </a:r>
            <a:r>
              <a:rPr lang="cs-CZ" sz="1400" dirty="0" err="1">
                <a:latin typeface="+mn-lt"/>
                <a:hlinkClick r:id="rId6"/>
              </a:rPr>
              <a:t>Associate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>
                <a:latin typeface="+mn-lt"/>
                <a:hlinkClick r:id="rId7"/>
              </a:rPr>
              <a:t>(AZ-700) </a:t>
            </a:r>
            <a:r>
              <a:rPr lang="cs-CZ" sz="1400" dirty="0">
                <a:latin typeface="+mn-lt"/>
              </a:rPr>
              <a:t>NEBO </a:t>
            </a:r>
          </a:p>
          <a:p>
            <a:pPr marL="893763" lvl="1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  <a:hlinkClick r:id="rId8"/>
              </a:rPr>
              <a:t>Azure </a:t>
            </a:r>
            <a:r>
              <a:rPr lang="cs-CZ" sz="1400" dirty="0" err="1">
                <a:latin typeface="+mn-lt"/>
                <a:hlinkClick r:id="rId8"/>
              </a:rPr>
              <a:t>Stack</a:t>
            </a:r>
            <a:r>
              <a:rPr lang="cs-CZ" sz="1400" dirty="0">
                <a:latin typeface="+mn-lt"/>
                <a:hlinkClick r:id="rId8"/>
              </a:rPr>
              <a:t> Hub </a:t>
            </a:r>
            <a:r>
              <a:rPr lang="cs-CZ" sz="1400" dirty="0" err="1">
                <a:latin typeface="+mn-lt"/>
                <a:hlinkClick r:id="rId8"/>
              </a:rPr>
              <a:t>Operator</a:t>
            </a:r>
            <a:r>
              <a:rPr lang="cs-CZ" sz="1400" dirty="0">
                <a:latin typeface="+mn-lt"/>
                <a:hlinkClick r:id="rId8"/>
              </a:rPr>
              <a:t> </a:t>
            </a:r>
            <a:r>
              <a:rPr lang="cs-CZ" sz="1400" dirty="0" err="1">
                <a:latin typeface="+mn-lt"/>
                <a:hlinkClick r:id="rId8"/>
              </a:rPr>
              <a:t>Associate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>
                <a:latin typeface="+mn-lt"/>
                <a:hlinkClick r:id="rId9"/>
              </a:rPr>
              <a:t>(</a:t>
            </a:r>
            <a:r>
              <a:rPr lang="cs-CZ" sz="1400" dirty="0">
                <a:latin typeface="+mn-lt"/>
                <a:hlinkClick r:id="rId10"/>
              </a:rPr>
              <a:t>AZ-600</a:t>
            </a:r>
            <a:r>
              <a:rPr lang="cs-CZ" sz="1400" dirty="0">
                <a:latin typeface="+mn-lt"/>
                <a:hlinkClick r:id="rId9"/>
              </a:rPr>
              <a:t>) </a:t>
            </a:r>
            <a:r>
              <a:rPr lang="cs-CZ" sz="1400" dirty="0">
                <a:latin typeface="+mn-lt"/>
              </a:rPr>
              <a:t>NEBO </a:t>
            </a:r>
          </a:p>
          <a:p>
            <a:pPr marL="893763" lvl="1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  <a:hlinkClick r:id="rId11"/>
              </a:rPr>
              <a:t>Windows Server Hybrid </a:t>
            </a:r>
            <a:r>
              <a:rPr lang="cs-CZ" sz="1400" dirty="0" err="1">
                <a:latin typeface="+mn-lt"/>
                <a:hlinkClick r:id="rId11"/>
              </a:rPr>
              <a:t>Administrator</a:t>
            </a:r>
            <a:r>
              <a:rPr lang="cs-CZ" sz="1400" dirty="0">
                <a:latin typeface="+mn-lt"/>
                <a:hlinkClick r:id="rId11"/>
              </a:rPr>
              <a:t> </a:t>
            </a:r>
            <a:r>
              <a:rPr lang="cs-CZ" sz="1400" dirty="0" err="1">
                <a:latin typeface="+mn-lt"/>
                <a:hlinkClick r:id="rId11"/>
              </a:rPr>
              <a:t>Associate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>
                <a:latin typeface="+mn-lt"/>
                <a:hlinkClick r:id="rId12"/>
              </a:rPr>
              <a:t>(</a:t>
            </a:r>
            <a:r>
              <a:rPr lang="cs-CZ" sz="1400" dirty="0">
                <a:latin typeface="+mn-lt"/>
                <a:hlinkClick r:id="rId13"/>
              </a:rPr>
              <a:t>AZ-800</a:t>
            </a:r>
            <a:r>
              <a:rPr lang="cs-CZ" sz="1400" dirty="0">
                <a:latin typeface="+mn-lt"/>
                <a:hlinkClick r:id="rId12"/>
              </a:rPr>
              <a:t>/</a:t>
            </a:r>
            <a:r>
              <a:rPr lang="cs-CZ" sz="1400" dirty="0">
                <a:latin typeface="+mn-lt"/>
                <a:hlinkClick r:id="rId14"/>
              </a:rPr>
              <a:t>801</a:t>
            </a:r>
            <a:r>
              <a:rPr lang="cs-CZ" sz="1400" dirty="0">
                <a:latin typeface="+mn-lt"/>
                <a:hlinkClick r:id="rId12"/>
              </a:rPr>
              <a:t>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022875B-79F3-4EE9-9F00-C05C6DECCC5B}"/>
              </a:ext>
            </a:extLst>
          </p:cNvPr>
          <p:cNvSpPr txBox="1"/>
          <p:nvPr/>
        </p:nvSpPr>
        <p:spPr>
          <a:xfrm>
            <a:off x="6248402" y="2864164"/>
            <a:ext cx="5410854" cy="16004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 Pro získání kvalifikace jsou vyžadovány </a:t>
            </a:r>
            <a:r>
              <a:rPr lang="cs-CZ" sz="1400" b="1" dirty="0">
                <a:latin typeface="+mn-lt"/>
              </a:rPr>
              <a:t>2</a:t>
            </a:r>
            <a:r>
              <a:rPr lang="cs-CZ" sz="1400" dirty="0">
                <a:latin typeface="+mn-lt"/>
              </a:rPr>
              <a:t> certifikace </a:t>
            </a:r>
            <a:r>
              <a:rPr lang="cs-CZ" sz="1400" dirty="0">
                <a:latin typeface="+mn-lt"/>
                <a:hlinkClick r:id="rId15"/>
              </a:rPr>
              <a:t>Azure </a:t>
            </a:r>
            <a:r>
              <a:rPr lang="cs-CZ" sz="1400" dirty="0" err="1">
                <a:latin typeface="+mn-lt"/>
                <a:hlinkClick r:id="rId15"/>
              </a:rPr>
              <a:t>Solutions</a:t>
            </a:r>
            <a:r>
              <a:rPr lang="cs-CZ" sz="1400" dirty="0">
                <a:latin typeface="+mn-lt"/>
                <a:hlinkClick r:id="rId15"/>
              </a:rPr>
              <a:t> </a:t>
            </a:r>
            <a:r>
              <a:rPr lang="cs-CZ" sz="1400" dirty="0" err="1">
                <a:latin typeface="+mn-lt"/>
                <a:hlinkClick r:id="rId15"/>
              </a:rPr>
              <a:t>Architect</a:t>
            </a:r>
            <a:r>
              <a:rPr lang="cs-CZ" sz="1400" dirty="0">
                <a:latin typeface="+mn-lt"/>
                <a:hlinkClick r:id="rId15"/>
              </a:rPr>
              <a:t> Expert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>
                <a:latin typeface="+mn-lt"/>
                <a:hlinkClick r:id="rId16"/>
              </a:rPr>
              <a:t>(AZ-305)</a:t>
            </a:r>
            <a:r>
              <a:rPr lang="cs-CZ" sz="1400" dirty="0">
                <a:latin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# osob s certifikátem pro některou z následujících činností:</a:t>
            </a:r>
          </a:p>
          <a:p>
            <a:endParaRPr lang="en-US" sz="1400" dirty="0">
              <a:latin typeface="+mn-lt"/>
            </a:endParaRPr>
          </a:p>
          <a:p>
            <a:pPr marL="893763" lvl="1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  <a:hlinkClick r:id="rId17"/>
              </a:rPr>
              <a:t>Azure </a:t>
            </a:r>
            <a:r>
              <a:rPr lang="cs-CZ" sz="1400" dirty="0" err="1">
                <a:latin typeface="+mn-lt"/>
                <a:hlinkClick r:id="rId17"/>
              </a:rPr>
              <a:t>Virtual</a:t>
            </a:r>
            <a:r>
              <a:rPr lang="cs-CZ" sz="1400" dirty="0">
                <a:latin typeface="+mn-lt"/>
                <a:hlinkClick r:id="rId17"/>
              </a:rPr>
              <a:t> Desktop </a:t>
            </a:r>
            <a:r>
              <a:rPr lang="cs-CZ" sz="1400" dirty="0" err="1">
                <a:latin typeface="+mn-lt"/>
                <a:hlinkClick r:id="rId17"/>
              </a:rPr>
              <a:t>Specialty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>
                <a:latin typeface="+mn-lt"/>
                <a:hlinkClick r:id="rId18"/>
              </a:rPr>
              <a:t>(AZ-140) </a:t>
            </a:r>
            <a:r>
              <a:rPr lang="cs-CZ" sz="1400" dirty="0">
                <a:latin typeface="+mn-lt"/>
              </a:rPr>
              <a:t>NEBO</a:t>
            </a:r>
          </a:p>
          <a:p>
            <a:pPr marL="893763" lvl="1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  <a:hlinkClick r:id="rId19"/>
              </a:rPr>
              <a:t>Azure </a:t>
            </a:r>
            <a:r>
              <a:rPr lang="cs-CZ" sz="1400" dirty="0" err="1">
                <a:latin typeface="+mn-lt"/>
                <a:hlinkClick r:id="rId19"/>
              </a:rPr>
              <a:t>for</a:t>
            </a:r>
            <a:r>
              <a:rPr lang="cs-CZ" sz="1400" dirty="0">
                <a:latin typeface="+mn-lt"/>
                <a:hlinkClick r:id="rId19"/>
              </a:rPr>
              <a:t> SAP </a:t>
            </a:r>
            <a:r>
              <a:rPr lang="cs-CZ" sz="1400" dirty="0" err="1">
                <a:latin typeface="+mn-lt"/>
                <a:hlinkClick r:id="rId19"/>
              </a:rPr>
              <a:t>Workloads</a:t>
            </a:r>
            <a:r>
              <a:rPr lang="cs-CZ" sz="1400" dirty="0">
                <a:latin typeface="+mn-lt"/>
                <a:hlinkClick r:id="rId19"/>
              </a:rPr>
              <a:t> </a:t>
            </a:r>
            <a:r>
              <a:rPr lang="cs-CZ" sz="1400" dirty="0" err="1">
                <a:latin typeface="+mn-lt"/>
                <a:hlinkClick r:id="rId19"/>
              </a:rPr>
              <a:t>Specialty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>
                <a:latin typeface="+mn-lt"/>
                <a:hlinkClick r:id="rId20"/>
              </a:rPr>
              <a:t>(AZ-120)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6304EA-29B6-4AC2-9824-7481F0043D8D}"/>
              </a:ext>
            </a:extLst>
          </p:cNvPr>
          <p:cNvSpPr txBox="1"/>
          <p:nvPr/>
        </p:nvSpPr>
        <p:spPr>
          <a:xfrm>
            <a:off x="476568" y="6288437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>
                <a:latin typeface="+mn-lt"/>
              </a:rPr>
              <a:t>* Všechna data a požadavky se mohou změnit.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1411E-59E8-58C6-FD76-C54C160C0992}"/>
              </a:ext>
            </a:extLst>
          </p:cNvPr>
          <p:cNvSpPr txBox="1"/>
          <p:nvPr/>
        </p:nvSpPr>
        <p:spPr>
          <a:xfrm>
            <a:off x="528283" y="5209673"/>
            <a:ext cx="94307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Každá certifikace = 4 body</a:t>
            </a:r>
            <a:r>
              <a:rPr lang="en-US" sz="1600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cs-CZ" sz="1600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maximum bodů je 20 v každé kategorii</a:t>
            </a:r>
            <a:r>
              <a:rPr lang="en-US" sz="1600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035753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A3A38423-639C-4F6A-BA70-8EE860D36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45" y="655638"/>
            <a:ext cx="11126510" cy="792162"/>
          </a:xfrm>
        </p:spPr>
        <p:txBody>
          <a:bodyPr/>
          <a:lstStyle/>
          <a:p>
            <a:r>
              <a:rPr lang="en-US" sz="3200" dirty="0"/>
              <a:t>Requirements for Infrastructure (Azure): Customer Success</a:t>
            </a:r>
            <a:r>
              <a:rPr lang="cs-CZ" sz="3200" dirty="0"/>
              <a:t> – 30b.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B09EDFB-C074-4214-9F1D-9BAD42B9F49E}"/>
              </a:ext>
            </a:extLst>
          </p:cNvPr>
          <p:cNvSpPr txBox="1"/>
          <p:nvPr/>
        </p:nvSpPr>
        <p:spPr>
          <a:xfrm>
            <a:off x="536171" y="2740047"/>
            <a:ext cx="436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Number</a:t>
            </a:r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of</a:t>
            </a:r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deployed</a:t>
            </a:r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solutions</a:t>
            </a:r>
            <a:endParaRPr lang="de-DE" sz="24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7FB5847-1A7E-4911-B5B5-0D89157ECADD}"/>
              </a:ext>
            </a:extLst>
          </p:cNvPr>
          <p:cNvSpPr txBox="1"/>
          <p:nvPr/>
        </p:nvSpPr>
        <p:spPr>
          <a:xfrm>
            <a:off x="6226474" y="2757834"/>
            <a:ext cx="320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  <a:latin typeface="+mn-lt"/>
              </a:rPr>
              <a:t>ACR Growth (</a:t>
            </a:r>
            <a:r>
              <a:rPr lang="de-DE" sz="2400" b="1" dirty="0" err="1">
                <a:solidFill>
                  <a:schemeClr val="accent1"/>
                </a:solidFill>
                <a:latin typeface="+mn-lt"/>
              </a:rPr>
              <a:t>YoY</a:t>
            </a:r>
            <a:r>
              <a:rPr lang="de-DE" sz="2400" b="1" dirty="0">
                <a:solidFill>
                  <a:schemeClr val="accent1"/>
                </a:solidFill>
                <a:latin typeface="+mn-lt"/>
              </a:rPr>
              <a:t>)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82DC6EB-EC27-4D45-812E-011FF37797EC}"/>
              </a:ext>
            </a:extLst>
          </p:cNvPr>
          <p:cNvSpPr txBox="1"/>
          <p:nvPr/>
        </p:nvSpPr>
        <p:spPr>
          <a:xfrm>
            <a:off x="532746" y="3206796"/>
            <a:ext cx="5410856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Celkový počet pokročilých služeb Azure zastoupených v ACR (úroveň služeb 2) za posledních 12 měsíců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Service level 2 = všechny kromě: </a:t>
            </a:r>
          </a:p>
          <a:p>
            <a:pPr marL="893763" lvl="1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Virtuální počítače </a:t>
            </a:r>
          </a:p>
          <a:p>
            <a:pPr marL="893763" lvl="1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Licence na virtuální počítače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022875B-79F3-4EE9-9F00-C05C6DECCC5B}"/>
              </a:ext>
            </a:extLst>
          </p:cNvPr>
          <p:cNvSpPr txBox="1"/>
          <p:nvPr/>
        </p:nvSpPr>
        <p:spPr>
          <a:xfrm>
            <a:off x="6248400" y="3206796"/>
            <a:ext cx="5410854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</a:rPr>
              <a:t>20% meziroční růst = ACR dnes – ACR před 12 měsíci děleno ACR před 12 měsíci × 100.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</a:rPr>
              <a:t>Vyžaduje min. prahovou hodnotu 1 000 USD ACR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DB92183-3829-4634-BB4F-639D83F2F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650" y="2273298"/>
            <a:ext cx="869995" cy="933498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C8D4FF71-F7CA-4C97-9C55-EDA52B32D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4303" y="2279651"/>
            <a:ext cx="850944" cy="9398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67A498-5A09-4627-BE9A-A0440AF09697}"/>
              </a:ext>
            </a:extLst>
          </p:cNvPr>
          <p:cNvSpPr txBox="1"/>
          <p:nvPr/>
        </p:nvSpPr>
        <p:spPr>
          <a:xfrm>
            <a:off x="476568" y="6288437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>
                <a:latin typeface="+mn-lt"/>
              </a:rPr>
              <a:t>* Všechna data a požadavky se mohou změnit.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DC7D83-BE00-DB5E-816A-0E85082DEF33}"/>
              </a:ext>
            </a:extLst>
          </p:cNvPr>
          <p:cNvSpPr txBox="1"/>
          <p:nvPr/>
        </p:nvSpPr>
        <p:spPr>
          <a:xfrm>
            <a:off x="6381881" y="4349384"/>
            <a:ext cx="51438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10% </a:t>
            </a:r>
            <a:r>
              <a:rPr lang="cs-CZ" sz="1400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nárůst v měsíční spotřebě je hodno 10 bodů, s maximem 20 bodů</a:t>
            </a:r>
            <a:endParaRPr lang="cs-CZ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CF354F-E72C-042A-ED47-816050271294}"/>
              </a:ext>
            </a:extLst>
          </p:cNvPr>
          <p:cNvSpPr txBox="1"/>
          <p:nvPr/>
        </p:nvSpPr>
        <p:spPr>
          <a:xfrm>
            <a:off x="476568" y="4995774"/>
            <a:ext cx="54108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Každá platná služba dostane 2body, s maximem 10 bodů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116977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B6DC5D-2057-429A-98AF-52470E2ABA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1"/>
            <a:r>
              <a:rPr lang="da-DK" sz="4400" dirty="0"/>
              <a:t>Solutions partner for Data &amp; AI (Azure) 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569052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CC3412-3EE6-5FA7-8BFC-A8478A83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 Data </a:t>
            </a:r>
            <a:r>
              <a:rPr lang="cs-CZ" dirty="0" err="1"/>
              <a:t>Academy</a:t>
            </a:r>
            <a:endParaRPr lang="cs-CZ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7454C4-E34B-DC5A-0239-0C281F9D36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D7BD78-593C-34C8-B34C-1D82ABC8B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096" y="2095110"/>
            <a:ext cx="2142241" cy="1512168"/>
          </a:xfrm>
          <a:prstGeom prst="rect">
            <a:avLst/>
          </a:prstGeom>
        </p:spPr>
      </p:pic>
      <p:pic>
        <p:nvPicPr>
          <p:cNvPr id="7" name="Picture 2">
            <a:hlinkClick r:id="rId3"/>
            <a:extLst>
              <a:ext uri="{FF2B5EF4-FFF2-40B4-BE49-F238E27FC236}">
                <a16:creationId xmlns:a16="http://schemas.microsoft.com/office/drawing/2014/main" id="{CCF0E86D-E6E9-54D5-C66C-5592ACD9F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2048272"/>
            <a:ext cx="1875989" cy="13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hlinkClick r:id="rId5"/>
            <a:extLst>
              <a:ext uri="{FF2B5EF4-FFF2-40B4-BE49-F238E27FC236}">
                <a16:creationId xmlns:a16="http://schemas.microsoft.com/office/drawing/2014/main" id="{BB73CB82-A394-673E-BE10-1D7AF1DF9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72" y="4149080"/>
            <a:ext cx="1944216" cy="143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>
            <a:hlinkClick r:id="rId7"/>
            <a:extLst>
              <a:ext uri="{FF2B5EF4-FFF2-40B4-BE49-F238E27FC236}">
                <a16:creationId xmlns:a16="http://schemas.microsoft.com/office/drawing/2014/main" id="{ADE997A3-D5BE-A2BE-E5C9-8FCDFACD0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272" y="4096219"/>
            <a:ext cx="1944215" cy="143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>
            <a:hlinkClick r:id="rId9"/>
            <a:extLst>
              <a:ext uri="{FF2B5EF4-FFF2-40B4-BE49-F238E27FC236}">
                <a16:creationId xmlns:a16="http://schemas.microsoft.com/office/drawing/2014/main" id="{4CC9FB41-2FFB-E600-B65D-218119B3C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96" y="4035776"/>
            <a:ext cx="1944215" cy="143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A646EE5A-B02A-050E-6339-2FC8DC98C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058" y="4060883"/>
            <a:ext cx="1875990" cy="13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5">
            <a:hlinkClick r:id="rId12"/>
            <a:extLst>
              <a:ext uri="{FF2B5EF4-FFF2-40B4-BE49-F238E27FC236}">
                <a16:creationId xmlns:a16="http://schemas.microsoft.com/office/drawing/2014/main" id="{2A04FF11-1B95-7DCA-2E17-6BD5C147D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2089836"/>
            <a:ext cx="1819516" cy="13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7">
            <a:extLst>
              <a:ext uri="{FF2B5EF4-FFF2-40B4-BE49-F238E27FC236}">
                <a16:creationId xmlns:a16="http://schemas.microsoft.com/office/drawing/2014/main" id="{24211A6B-6E96-36D6-A162-1616497EA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271" y="2010749"/>
            <a:ext cx="1944216" cy="149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373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111CF6-1AC2-4C5C-A657-31B8AE81D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/>
              <a:t>Solutions partner for Data &amp; AI (Azure) </a:t>
            </a:r>
            <a:endParaRPr lang="cs-CZ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FAA5EF8-D8ED-4292-8B86-80E40E609DE5}"/>
              </a:ext>
            </a:extLst>
          </p:cNvPr>
          <p:cNvSpPr txBox="1"/>
          <p:nvPr/>
        </p:nvSpPr>
        <p:spPr>
          <a:xfrm>
            <a:off x="533400" y="1524000"/>
            <a:ext cx="11125855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  <a:latin typeface="+mn-lt"/>
              </a:rPr>
              <a:t>Jako </a:t>
            </a:r>
            <a:r>
              <a:rPr lang="cs-CZ" sz="1400" dirty="0" err="1">
                <a:solidFill>
                  <a:srgbClr val="000000"/>
                </a:solidFill>
                <a:latin typeface="+mn-lt"/>
              </a:rPr>
              <a:t>Solution</a:t>
            </a:r>
            <a:r>
              <a:rPr lang="cs-CZ" sz="1400" dirty="0">
                <a:solidFill>
                  <a:srgbClr val="000000"/>
                </a:solidFill>
                <a:latin typeface="+mn-lt"/>
              </a:rPr>
              <a:t> partner v oblasti dat a umělé inteligence (Azure) prokážete své široké schopnosti pomáhat zákazníkům spravovat jejich data v různých systémech a vytvářet analytická řešení a řešení umělé inteligence. Získání označení Partner pro řešení v oblasti dat a umělé inteligence umožňuje zákazníkům identifikovat vás jako partnera, který se zavázal k poskytování školení a akreditace a který dodal řešení vedoucí k úspěchu zákazníka.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FA8688-3050-412B-950C-F4C90A39C409}"/>
              </a:ext>
            </a:extLst>
          </p:cNvPr>
          <p:cNvSpPr txBox="1"/>
          <p:nvPr/>
        </p:nvSpPr>
        <p:spPr>
          <a:xfrm>
            <a:off x="527355" y="2332482"/>
            <a:ext cx="11125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>
                <a:solidFill>
                  <a:schemeClr val="bg2"/>
                </a:solidFill>
                <a:latin typeface="+mn-lt"/>
              </a:rPr>
              <a:t>Pokud tyto činnosti popisují vaši práci, zvažte získání označení Partner pro řešení v oblasti dat a umělé inteligence (Azure):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00AE6F7-EB08-45C7-A38E-35388BE96C08}"/>
              </a:ext>
            </a:extLst>
          </p:cNvPr>
          <p:cNvSpPr txBox="1"/>
          <p:nvPr/>
        </p:nvSpPr>
        <p:spPr>
          <a:xfrm>
            <a:off x="527355" y="2710077"/>
            <a:ext cx="83825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</a:rPr>
              <a:t>Analýza stávajících úloh, generování modelů schémat a provádění operací extrakce, transformace a načítání (ETL) za účelem migrace dat do cloudových datových skladů a umožnění cloudových analytických řešení.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</a:rPr>
              <a:t>Plánování a poskytování analytických řešení Microsoft na míru s využitím Azure Synapse Analytics, Azure Data Lake, Azure Data Factory a Azure Databricks.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</a:rPr>
              <a:t>Umožnění zákazníkům přijmout řešení Al a implementovat řešení Azure pro aplikace Alpowered a životní cykly strojového učení.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74E214D-D7E8-4E69-B874-AC4CF9FBE335}"/>
              </a:ext>
            </a:extLst>
          </p:cNvPr>
          <p:cNvSpPr txBox="1"/>
          <p:nvPr/>
        </p:nvSpPr>
        <p:spPr>
          <a:xfrm>
            <a:off x="532090" y="6202362"/>
            <a:ext cx="6783110" cy="2462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sz="1000">
                <a:solidFill>
                  <a:schemeClr val="bg1"/>
                </a:solidFill>
                <a:latin typeface="+mn-lt"/>
              </a:rPr>
              <a:t>Další informace o měřítkách specifických pro Partnera pro řešení v oblasti dat a umělé inteligence (Azure) naleznete </a:t>
            </a:r>
            <a:r>
              <a:rPr lang="cs-CZ" sz="1000">
                <a:solidFill>
                  <a:schemeClr val="bg1"/>
                </a:solidFill>
                <a:latin typeface="+mn-lt"/>
                <a:hlinkClick r:id="rId2"/>
              </a:rPr>
              <a:t>zde</a:t>
            </a:r>
            <a:r>
              <a:rPr lang="cs-CZ" sz="100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8AC8F10-7807-4FE8-867D-CD1F3E271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4604" y="3455123"/>
            <a:ext cx="2743341" cy="154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90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9211BE-7626-4181-819A-6B3C13355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Požadavky na </a:t>
            </a:r>
            <a:r>
              <a:rPr lang="de-DE" dirty="0"/>
              <a:t>Data &amp; AI (Azure</a:t>
            </a:r>
            <a:r>
              <a:rPr lang="cs-CZ" dirty="0"/>
              <a:t>)</a:t>
            </a:r>
          </a:p>
        </p:txBody>
      </p:sp>
      <p:sp>
        <p:nvSpPr>
          <p:cNvPr id="6" name="Textfeld 2">
            <a:extLst>
              <a:ext uri="{FF2B5EF4-FFF2-40B4-BE49-F238E27FC236}">
                <a16:creationId xmlns:a16="http://schemas.microsoft.com/office/drawing/2014/main" id="{80D22DAC-1628-4653-A11E-C656BDEA67A2}"/>
              </a:ext>
            </a:extLst>
          </p:cNvPr>
          <p:cNvSpPr txBox="1"/>
          <p:nvPr/>
        </p:nvSpPr>
        <p:spPr>
          <a:xfrm>
            <a:off x="532745" y="1457980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>
                <a:solidFill>
                  <a:srgbClr val="000000"/>
                </a:solidFill>
                <a:latin typeface="+mn-lt"/>
              </a:rPr>
              <a:t>Rámec pro Partnera pro řešení v oblasti dat a umělé inteligence (Azure) tvoří tři kategorie: výkon, získávání dovedností a úspěch zákazníků. Body se získávají za výkon, certifikace a zkoušky a za počet úspěšně nasazených zákaznických řešení.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EF7A0D-8886-40E0-B91D-F2935CA07547}"/>
              </a:ext>
            </a:extLst>
          </p:cNvPr>
          <p:cNvSpPr txBox="1"/>
          <p:nvPr/>
        </p:nvSpPr>
        <p:spPr>
          <a:xfrm>
            <a:off x="532745" y="5902345"/>
            <a:ext cx="8907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>
                <a:solidFill>
                  <a:srgbClr val="000000"/>
                </a:solidFill>
                <a:latin typeface="+mn-lt"/>
              </a:rPr>
              <a:t>* Středně pokročilé certifikace: Abyste byli způsobilí, musíte mít 2 </a:t>
            </a:r>
            <a:r>
              <a:rPr lang="cs-CZ" sz="1000">
                <a:solidFill>
                  <a:srgbClr val="000000"/>
                </a:solidFill>
                <a:latin typeface="+mn-lt"/>
                <a:hlinkClick r:id="rId2"/>
              </a:rPr>
              <a:t>certifikace Azure Administrator </a:t>
            </a:r>
            <a:r>
              <a:rPr lang="cs-CZ" sz="1000">
                <a:solidFill>
                  <a:srgbClr val="000000"/>
                </a:solidFill>
                <a:latin typeface="+mn-lt"/>
                <a:hlinkClick r:id="rId3"/>
              </a:rPr>
              <a:t>(AZ-104)</a:t>
            </a:r>
            <a:r>
              <a:rPr lang="cs-CZ" sz="1000">
                <a:solidFill>
                  <a:srgbClr val="000000"/>
                </a:solidFill>
                <a:latin typeface="+mn-lt"/>
              </a:rPr>
              <a:t>.</a:t>
            </a:r>
          </a:p>
          <a:p>
            <a:r>
              <a:rPr lang="cs-CZ" sz="1000">
                <a:solidFill>
                  <a:srgbClr val="000000"/>
                </a:solidFill>
                <a:latin typeface="+mn-lt"/>
              </a:rPr>
              <a:t>** Pokročilé certifikace: Abyste byli způsobilí, musíte mít 2 </a:t>
            </a:r>
            <a:r>
              <a:rPr lang="cs-CZ" sz="1000">
                <a:solidFill>
                  <a:srgbClr val="000000"/>
                </a:solidFill>
                <a:latin typeface="+mn-lt"/>
                <a:hlinkClick r:id="rId4"/>
              </a:rPr>
              <a:t>certifikace Azure Solutions Architect Expert</a:t>
            </a:r>
            <a:r>
              <a:rPr lang="cs-CZ" sz="1000">
                <a:solidFill>
                  <a:srgbClr val="000000"/>
                </a:solidFill>
                <a:latin typeface="+mn-lt"/>
              </a:rPr>
              <a:t> </a:t>
            </a:r>
            <a:r>
              <a:rPr lang="cs-CZ" sz="1000">
                <a:solidFill>
                  <a:srgbClr val="000000"/>
                </a:solidFill>
                <a:latin typeface="+mn-lt"/>
                <a:hlinkClick r:id="rId5"/>
              </a:rPr>
              <a:t>(AZ-305)</a:t>
            </a:r>
            <a:r>
              <a:rPr lang="cs-CZ" sz="1000">
                <a:solidFill>
                  <a:srgbClr val="000000"/>
                </a:solidFill>
                <a:latin typeface="+mn-lt"/>
              </a:rPr>
              <a:t>.</a:t>
            </a:r>
          </a:p>
          <a:p>
            <a:endParaRPr lang="en-US" sz="1000" dirty="0">
              <a:solidFill>
                <a:srgbClr val="000000"/>
              </a:solidFill>
              <a:latin typeface="+mn-lt"/>
            </a:endParaRPr>
          </a:p>
          <a:p>
            <a:r>
              <a:rPr lang="cs-CZ" sz="1000">
                <a:solidFill>
                  <a:srgbClr val="000000"/>
                </a:solidFill>
                <a:latin typeface="+mn-lt"/>
              </a:rPr>
              <a:t>Všechna data a požadavky se mohou změnit.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0C5255D8-25CD-7661-0F99-F3520A572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216699"/>
              </p:ext>
            </p:extLst>
          </p:nvPr>
        </p:nvGraphicFramePr>
        <p:xfrm>
          <a:off x="610254" y="1919645"/>
          <a:ext cx="11049001" cy="3931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1557106240"/>
                    </a:ext>
                  </a:extLst>
                </a:gridCol>
                <a:gridCol w="3751891">
                  <a:extLst>
                    <a:ext uri="{9D8B030D-6E8A-4147-A177-3AD203B41FA5}">
                      <a16:colId xmlns:a16="http://schemas.microsoft.com/office/drawing/2014/main" val="4191973952"/>
                    </a:ext>
                  </a:extLst>
                </a:gridCol>
                <a:gridCol w="1748763">
                  <a:extLst>
                    <a:ext uri="{9D8B030D-6E8A-4147-A177-3AD203B41FA5}">
                      <a16:colId xmlns:a16="http://schemas.microsoft.com/office/drawing/2014/main" val="1954477675"/>
                    </a:ext>
                  </a:extLst>
                </a:gridCol>
                <a:gridCol w="1351317">
                  <a:extLst>
                    <a:ext uri="{9D8B030D-6E8A-4147-A177-3AD203B41FA5}">
                      <a16:colId xmlns:a16="http://schemas.microsoft.com/office/drawing/2014/main" val="2334345066"/>
                    </a:ext>
                  </a:extLst>
                </a:gridCol>
                <a:gridCol w="1987230">
                  <a:extLst>
                    <a:ext uri="{9D8B030D-6E8A-4147-A177-3AD203B41FA5}">
                      <a16:colId xmlns:a16="http://schemas.microsoft.com/office/drawing/2014/main" val="1393162320"/>
                    </a:ext>
                  </a:extLst>
                </a:gridCol>
              </a:tblGrid>
              <a:tr h="256436">
                <a:tc>
                  <a:txBody>
                    <a:bodyPr/>
                    <a:lstStyle/>
                    <a:p>
                      <a:endParaRPr lang="de-DE" sz="12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cap="none" spc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Underlying data source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cap="none" spc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Eligible attributions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cap="none" spc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Threshold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cap="none" spc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Maxi </a:t>
                      </a:r>
                      <a:r>
                        <a:rPr lang="de-DE" sz="1200" b="0" cap="none" spc="0" err="1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Pointss</a:t>
                      </a:r>
                      <a:endParaRPr lang="de-DE" sz="1200" b="0" cap="none" spc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831343"/>
                  </a:ext>
                </a:extLst>
              </a:tr>
              <a:tr h="256436">
                <a:tc>
                  <a:txBody>
                    <a:bodyPr/>
                    <a:lstStyle/>
                    <a:p>
                      <a:r>
                        <a:rPr lang="de-DE" sz="1200" b="1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Performance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003477"/>
                  </a:ext>
                </a:extLst>
              </a:tr>
              <a:tr h="256436">
                <a:tc>
                  <a:txBody>
                    <a:bodyPr/>
                    <a:lstStyle/>
                    <a:p>
                      <a:r>
                        <a:rPr lang="de-DE" sz="12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Net Customer Adds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Azure Health Report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PAL, POR, CSP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44035"/>
                  </a:ext>
                </a:extLst>
              </a:tr>
              <a:tr h="256436">
                <a:tc>
                  <a:txBody>
                    <a:bodyPr/>
                    <a:lstStyle/>
                    <a:p>
                      <a:r>
                        <a:rPr lang="de-DE" sz="1200" b="1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Skilling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61185"/>
                  </a:ext>
                </a:extLst>
              </a:tr>
              <a:tr h="256436">
                <a:tc>
                  <a:txBody>
                    <a:bodyPr/>
                    <a:lstStyle/>
                    <a:p>
                      <a:r>
                        <a:rPr lang="de-DE" sz="12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*Intermediate Certifications</a:t>
                      </a:r>
                    </a:p>
                    <a:p>
                      <a:endParaRPr lang="de-DE" sz="12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cap="none" spc="0">
                          <a:ln w="0"/>
                          <a:solidFill>
                            <a:schemeClr val="bg2"/>
                          </a:solidFill>
                          <a:effectLst/>
                          <a:hlinkClick r:id="rId6"/>
                        </a:rPr>
                        <a:t>Azure Database Administrator Associate</a:t>
                      </a:r>
                      <a:r>
                        <a:rPr lang="de-DE" sz="1200" b="0" cap="none" spc="0">
                          <a:ln w="0"/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de-DE" sz="1200" b="0" cap="none" spc="0">
                          <a:ln w="0"/>
                          <a:solidFill>
                            <a:schemeClr val="accent1"/>
                          </a:solidFill>
                          <a:effectLst/>
                          <a:hlinkClick r:id="rId7"/>
                        </a:rPr>
                        <a:t>(DP-300) </a:t>
                      </a:r>
                      <a:r>
                        <a:rPr lang="de-DE" sz="12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r>
                        <a:rPr lang="de-DE" sz="1200" b="0" cap="none" spc="0">
                          <a:ln w="0"/>
                          <a:solidFill>
                            <a:schemeClr val="tx1"/>
                          </a:solidFill>
                          <a:effectLst/>
                          <a:hlinkClick r:id="rId8"/>
                        </a:rPr>
                        <a:t>Azure AI Engineer Associate </a:t>
                      </a:r>
                      <a:r>
                        <a:rPr lang="de-DE" sz="12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200" b="0" cap="none" spc="0">
                          <a:ln w="0"/>
                          <a:solidFill>
                            <a:schemeClr val="tx1"/>
                          </a:solidFill>
                          <a:effectLst/>
                          <a:hlinkClick r:id="rId9"/>
                        </a:rPr>
                        <a:t>(AI-102) </a:t>
                      </a:r>
                      <a:r>
                        <a:rPr lang="de-DE" sz="12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r>
                        <a:rPr lang="de-DE" sz="1200" b="0" cap="none" spc="0">
                          <a:ln w="0"/>
                          <a:solidFill>
                            <a:schemeClr val="tx1"/>
                          </a:solidFill>
                          <a:effectLst/>
                          <a:hlinkClick r:id="rId10"/>
                        </a:rPr>
                        <a:t>Azure Data Scientist Associate</a:t>
                      </a:r>
                      <a:r>
                        <a:rPr lang="de-DE" sz="12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  </a:t>
                      </a:r>
                      <a:r>
                        <a:rPr lang="de-DE" sz="1200" b="0" cap="none" spc="0">
                          <a:ln w="0"/>
                          <a:solidFill>
                            <a:schemeClr val="tx1"/>
                          </a:solidFill>
                          <a:effectLst/>
                          <a:hlinkClick r:id="rId11"/>
                        </a:rPr>
                        <a:t>(DP-100) </a:t>
                      </a:r>
                      <a:r>
                        <a:rPr lang="de-DE" sz="12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r>
                        <a:rPr lang="de-DE" sz="1200" b="0" cap="none" spc="0">
                          <a:ln w="0"/>
                          <a:solidFill>
                            <a:schemeClr val="tx1"/>
                          </a:solidFill>
                          <a:effectLst/>
                          <a:hlinkClick r:id="rId12"/>
                        </a:rPr>
                        <a:t>Azure Data Engineer Associate </a:t>
                      </a:r>
                      <a:r>
                        <a:rPr lang="de-DE" sz="12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200" b="0" cap="none" spc="0">
                          <a:ln w="0"/>
                          <a:solidFill>
                            <a:schemeClr val="tx1"/>
                          </a:solidFill>
                          <a:effectLst/>
                          <a:hlinkClick r:id="rId13"/>
                        </a:rPr>
                        <a:t>(DP-203) </a:t>
                      </a:r>
                      <a:r>
                        <a:rPr lang="de-DE" sz="12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 marL="0" marR="0" lvl="0" indent="0" algn="l" defTabSz="1219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cap="none" spc="0">
                          <a:ln w="0"/>
                          <a:solidFill>
                            <a:schemeClr val="tx1"/>
                          </a:solidFill>
                          <a:effectLst/>
                          <a:hlinkClick r:id="rId14"/>
                        </a:rPr>
                        <a:t>Data Analyst Associate </a:t>
                      </a:r>
                      <a:r>
                        <a:rPr lang="de-DE" sz="12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200" b="0" cap="none" spc="0">
                          <a:ln w="0"/>
                          <a:solidFill>
                            <a:schemeClr val="tx1"/>
                          </a:solidFill>
                          <a:effectLst/>
                          <a:hlinkClick r:id="rId15"/>
                        </a:rPr>
                        <a:t>(PL-300)</a:t>
                      </a:r>
                      <a:endParaRPr lang="de-DE" sz="12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717330"/>
                  </a:ext>
                </a:extLst>
              </a:tr>
              <a:tr h="363116">
                <a:tc>
                  <a:txBody>
                    <a:bodyPr/>
                    <a:lstStyle/>
                    <a:p>
                      <a:r>
                        <a:rPr lang="de-DE" sz="12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**Advanced Certifications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cap="none" spc="0">
                          <a:ln w="0"/>
                          <a:solidFill>
                            <a:schemeClr val="tx1"/>
                          </a:solidFill>
                          <a:effectLst/>
                          <a:hlinkClick r:id="rId16"/>
                        </a:rPr>
                        <a:t>Customer Data Platform Speciality </a:t>
                      </a:r>
                      <a:r>
                        <a:rPr lang="de-DE" sz="12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200" b="0" cap="none" spc="0">
                          <a:ln w="0"/>
                          <a:solidFill>
                            <a:schemeClr val="tx1"/>
                          </a:solidFill>
                          <a:effectLst/>
                          <a:hlinkClick r:id="rId17"/>
                        </a:rPr>
                        <a:t>(MB-260) </a:t>
                      </a:r>
                      <a:r>
                        <a:rPr lang="de-DE" sz="12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r>
                        <a:rPr lang="de-DE" sz="1200" b="0" cap="none" spc="0">
                          <a:ln w="0"/>
                          <a:solidFill>
                            <a:schemeClr val="tx1"/>
                          </a:solidFill>
                          <a:effectLst/>
                          <a:hlinkClick r:id="rId18"/>
                        </a:rPr>
                        <a:t>Azure Cosmos DB Developer Speciality</a:t>
                      </a:r>
                      <a:r>
                        <a:rPr lang="de-DE" sz="12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200" b="0" cap="none" spc="0">
                          <a:ln w="0"/>
                          <a:solidFill>
                            <a:schemeClr val="tx1"/>
                          </a:solidFill>
                          <a:effectLst/>
                          <a:hlinkClick r:id="rId19"/>
                        </a:rPr>
                        <a:t>(DP-420)</a:t>
                      </a:r>
                      <a:endParaRPr lang="de-DE" sz="12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16164"/>
                  </a:ext>
                </a:extLst>
              </a:tr>
              <a:tr h="256436">
                <a:tc>
                  <a:txBody>
                    <a:bodyPr/>
                    <a:lstStyle/>
                    <a:p>
                      <a:r>
                        <a:rPr lang="de-DE" sz="1200" b="1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Customer success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854947"/>
                  </a:ext>
                </a:extLst>
              </a:tr>
              <a:tr h="256436">
                <a:tc>
                  <a:txBody>
                    <a:bodyPr/>
                    <a:lstStyle/>
                    <a:p>
                      <a:r>
                        <a:rPr lang="de-DE" sz="12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Usage Growth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Azure Health Report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PAL, DPOR, CSP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047628"/>
                  </a:ext>
                </a:extLst>
              </a:tr>
              <a:tr h="256436">
                <a:tc>
                  <a:txBody>
                    <a:bodyPr/>
                    <a:lstStyle/>
                    <a:p>
                      <a:r>
                        <a:rPr lang="de-DE" sz="12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Deployments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cap="none" spc="0" dirty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Azure Health Report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PAL, DPOR, CSP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663632"/>
                  </a:ext>
                </a:extLst>
              </a:tr>
              <a:tr h="256436">
                <a:tc>
                  <a:txBody>
                    <a:bodyPr/>
                    <a:lstStyle/>
                    <a:p>
                      <a:r>
                        <a:rPr lang="de-DE" sz="1200" b="1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80168"/>
                  </a:ext>
                </a:extLst>
              </a:tr>
              <a:tr h="256436">
                <a:tc gridSpan="4">
                  <a:txBody>
                    <a:bodyPr/>
                    <a:lstStyle/>
                    <a:p>
                      <a:r>
                        <a:rPr lang="en-US" sz="1200" b="1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Minimum total points required for solutions partner designation </a:t>
                      </a:r>
                      <a:endParaRPr lang="de-DE" sz="1200" b="1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2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2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2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70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304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0765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13">
            <a:extLst>
              <a:ext uri="{FF2B5EF4-FFF2-40B4-BE49-F238E27FC236}">
                <a16:creationId xmlns:a16="http://schemas.microsoft.com/office/drawing/2014/main" id="{2A030C0E-1F2E-493D-936A-E3BE05D32FAD}"/>
              </a:ext>
            </a:extLst>
          </p:cNvPr>
          <p:cNvSpPr txBox="1"/>
          <p:nvPr/>
        </p:nvSpPr>
        <p:spPr>
          <a:xfrm>
            <a:off x="532744" y="3124201"/>
            <a:ext cx="11126509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</a:rPr>
              <a:t>Čistý přírůstek zákazníků za posledních 12 měsíců.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</a:rPr>
              <a:t>Čistý přírůstek zákazníků = zákazníci na konci období (noví klienti za posledních 12 měsíců) nad prahovými hodnotami – zákazníci EOP pod prahovými hodnotami za dva po sobě jdoucí měsíce.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</a:rPr>
              <a:t>Prahová hodnota: Spotřebitelský zákazník je definován jako zákazník s ACR &gt;= 1 000 USD/měsíc.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</a:rPr>
              <a:t>Úbytek zákazníků (odchod zákazníků) se vypočítá, pokud zákazník klesne pod měsíční prahovou hodnotu po dobu 2 po sobě jdoucích měsíců.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DF10A3-6D30-4A04-B475-08084951D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Požadavky na </a:t>
            </a:r>
            <a:r>
              <a:rPr lang="de-DE" dirty="0"/>
              <a:t>Data &amp; AI (Azure</a:t>
            </a:r>
            <a:r>
              <a:rPr lang="cs-CZ" dirty="0"/>
              <a:t>): Performance – 30b.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CA14D88-7745-4889-89C3-63EEA70F3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0" y="2327765"/>
            <a:ext cx="820746" cy="79216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C041CC0-5C08-4417-855F-070B9856F37B}"/>
              </a:ext>
            </a:extLst>
          </p:cNvPr>
          <p:cNvSpPr txBox="1"/>
          <p:nvPr/>
        </p:nvSpPr>
        <p:spPr>
          <a:xfrm>
            <a:off x="532744" y="2668007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Net </a:t>
            </a:r>
            <a:r>
              <a:rPr lang="de-DE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customer</a:t>
            </a:r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adds</a:t>
            </a:r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– M365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33947A-CC2A-41BE-9A82-2D9C8A590C0C}"/>
              </a:ext>
            </a:extLst>
          </p:cNvPr>
          <p:cNvSpPr txBox="1"/>
          <p:nvPr/>
        </p:nvSpPr>
        <p:spPr>
          <a:xfrm>
            <a:off x="476568" y="6288437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>
                <a:latin typeface="+mn-lt"/>
              </a:rPr>
              <a:t>* Všechna data a požadavky se mohou změnit.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3D04AE-282D-F64C-A0AB-70EC5F0B1832}"/>
              </a:ext>
            </a:extLst>
          </p:cNvPr>
          <p:cNvSpPr txBox="1"/>
          <p:nvPr/>
        </p:nvSpPr>
        <p:spPr>
          <a:xfrm>
            <a:off x="532744" y="5152595"/>
            <a:ext cx="111265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Each qualifying net customer tenant added is worth 10 points, up to a maximum of 30 points, obtained from three customer adds.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5565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A3A38423-639C-4F6A-BA70-8EE860D36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45" y="758745"/>
            <a:ext cx="11126510" cy="792162"/>
          </a:xfrm>
        </p:spPr>
        <p:txBody>
          <a:bodyPr/>
          <a:lstStyle/>
          <a:p>
            <a:r>
              <a:rPr lang="cs-CZ" dirty="0"/>
              <a:t>Požadavky na </a:t>
            </a:r>
            <a:r>
              <a:rPr lang="de-DE" dirty="0"/>
              <a:t>Data &amp; AI (Azure</a:t>
            </a:r>
            <a:r>
              <a:rPr lang="cs-CZ" dirty="0"/>
              <a:t>): </a:t>
            </a:r>
            <a:r>
              <a:rPr lang="cs-CZ" dirty="0" err="1"/>
              <a:t>Skilling</a:t>
            </a:r>
            <a:r>
              <a:rPr lang="cs-CZ" dirty="0"/>
              <a:t> – 40b.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D764223-CCAA-4EFD-BF26-F41FC4418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324" y="2268409"/>
            <a:ext cx="958899" cy="93349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2863C6B-37E1-4727-BA42-928A5F6D8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712" y="2293810"/>
            <a:ext cx="825542" cy="90809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CB09EDFB-C074-4214-9F1D-9BAD42B9F49E}"/>
              </a:ext>
            </a:extLst>
          </p:cNvPr>
          <p:cNvSpPr txBox="1"/>
          <p:nvPr/>
        </p:nvSpPr>
        <p:spPr>
          <a:xfrm>
            <a:off x="476568" y="274766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Středně pokročilé certifikace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7FB5847-1A7E-4911-B5B5-0D89157ECADD}"/>
              </a:ext>
            </a:extLst>
          </p:cNvPr>
          <p:cNvSpPr txBox="1"/>
          <p:nvPr/>
        </p:nvSpPr>
        <p:spPr>
          <a:xfrm>
            <a:off x="6226346" y="2740242"/>
            <a:ext cx="3429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>
                <a:solidFill>
                  <a:schemeClr val="accent1"/>
                </a:solidFill>
                <a:latin typeface="+mn-lt"/>
              </a:rPr>
              <a:t>Pokročilé certifikace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82DC6EB-EC27-4D45-812E-011FF37797EC}"/>
              </a:ext>
            </a:extLst>
          </p:cNvPr>
          <p:cNvSpPr txBox="1"/>
          <p:nvPr/>
        </p:nvSpPr>
        <p:spPr>
          <a:xfrm>
            <a:off x="532745" y="3206796"/>
            <a:ext cx="5411507" cy="22467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</a:rPr>
              <a:t>Pro získání kvalifikace jsou vyžadovány </a:t>
            </a:r>
            <a:r>
              <a:rPr lang="cs-CZ" sz="1400" b="1">
                <a:latin typeface="+mn-lt"/>
              </a:rPr>
              <a:t>2</a:t>
            </a:r>
            <a:r>
              <a:rPr lang="cs-CZ" sz="1400">
                <a:latin typeface="+mn-lt"/>
              </a:rPr>
              <a:t> certifikace </a:t>
            </a:r>
            <a:r>
              <a:rPr lang="cs-CZ" sz="1400">
                <a:latin typeface="+mn-lt"/>
                <a:hlinkClick r:id="rId4"/>
              </a:rPr>
              <a:t>Azure Administrator Associate</a:t>
            </a:r>
            <a:r>
              <a:rPr lang="cs-CZ" sz="1400">
                <a:latin typeface="+mn-lt"/>
              </a:rPr>
              <a:t> </a:t>
            </a:r>
            <a:r>
              <a:rPr lang="cs-CZ" sz="1400">
                <a:latin typeface="+mn-lt"/>
                <a:hlinkClick r:id="rId5"/>
              </a:rPr>
              <a:t>(AZ-104)</a:t>
            </a:r>
            <a:r>
              <a:rPr lang="cs-CZ" sz="1400">
                <a:latin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</a:rPr>
              <a:t># osob s certifikátem pro některou z následujících činností: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latin typeface="+mn-lt"/>
            </a:endParaRPr>
          </a:p>
          <a:p>
            <a:pPr marL="893763" lvl="1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  <a:hlinkClick r:id="rId6"/>
              </a:rPr>
              <a:t>Azure Database Administrator Associate</a:t>
            </a:r>
            <a:r>
              <a:rPr lang="cs-CZ" sz="1400">
                <a:latin typeface="+mn-lt"/>
              </a:rPr>
              <a:t> </a:t>
            </a:r>
            <a:r>
              <a:rPr lang="cs-CZ" sz="1400">
                <a:latin typeface="+mn-lt"/>
                <a:hlinkClick r:id="rId7"/>
              </a:rPr>
              <a:t>(DP-300)</a:t>
            </a:r>
          </a:p>
          <a:p>
            <a:pPr marL="893763" lvl="1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  <a:hlinkClick r:id="rId8"/>
              </a:rPr>
              <a:t>Azure AI Engineer Associate</a:t>
            </a:r>
            <a:r>
              <a:rPr lang="cs-CZ" sz="1400">
                <a:latin typeface="+mn-lt"/>
              </a:rPr>
              <a:t> </a:t>
            </a:r>
            <a:r>
              <a:rPr lang="cs-CZ" sz="1400">
                <a:latin typeface="+mn-lt"/>
                <a:hlinkClick r:id="rId9"/>
              </a:rPr>
              <a:t>(AI-102)</a:t>
            </a:r>
          </a:p>
          <a:p>
            <a:pPr marL="893763" lvl="1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</a:rPr>
              <a:t> </a:t>
            </a:r>
            <a:r>
              <a:rPr lang="cs-CZ" sz="1400">
                <a:latin typeface="+mn-lt"/>
                <a:hlinkClick r:id="rId10"/>
              </a:rPr>
              <a:t>Azure Data Scientist Associate</a:t>
            </a:r>
            <a:r>
              <a:rPr lang="cs-CZ" sz="1400">
                <a:latin typeface="+mn-lt"/>
              </a:rPr>
              <a:t> </a:t>
            </a:r>
            <a:r>
              <a:rPr lang="cs-CZ" sz="1400">
                <a:latin typeface="+mn-lt"/>
                <a:hlinkClick r:id="rId11"/>
              </a:rPr>
              <a:t>(DP-100)</a:t>
            </a:r>
          </a:p>
          <a:p>
            <a:pPr marL="893763" lvl="1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  <a:hlinkClick r:id="rId12"/>
              </a:rPr>
              <a:t>Azure Data Engineer Associate</a:t>
            </a:r>
            <a:r>
              <a:rPr lang="cs-CZ" sz="1400">
                <a:latin typeface="+mn-lt"/>
              </a:rPr>
              <a:t> </a:t>
            </a:r>
            <a:r>
              <a:rPr lang="cs-CZ" sz="1400">
                <a:latin typeface="+mn-lt"/>
                <a:hlinkClick r:id="rId13"/>
              </a:rPr>
              <a:t>(DP-203)</a:t>
            </a:r>
          </a:p>
          <a:p>
            <a:pPr marL="893763" lvl="1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  <a:hlinkClick r:id="rId14"/>
              </a:rPr>
              <a:t>Data Analyst Associate</a:t>
            </a:r>
            <a:r>
              <a:rPr lang="cs-CZ" sz="1400">
                <a:latin typeface="+mn-lt"/>
              </a:rPr>
              <a:t> </a:t>
            </a:r>
            <a:r>
              <a:rPr lang="cs-CZ" sz="1400">
                <a:latin typeface="+mn-lt"/>
                <a:hlinkClick r:id="rId15"/>
              </a:rPr>
              <a:t>(PL-300)</a:t>
            </a:r>
          </a:p>
        </p:txBody>
      </p:sp>
      <p:sp>
        <p:nvSpPr>
          <p:cNvPr id="15" name="Textfeld 14">
            <a:hlinkClick r:id="rId16"/>
            <a:extLst>
              <a:ext uri="{FF2B5EF4-FFF2-40B4-BE49-F238E27FC236}">
                <a16:creationId xmlns:a16="http://schemas.microsoft.com/office/drawing/2014/main" id="{1022875B-79F3-4EE9-9F00-C05C6DECCC5B}"/>
              </a:ext>
            </a:extLst>
          </p:cNvPr>
          <p:cNvSpPr txBox="1"/>
          <p:nvPr/>
        </p:nvSpPr>
        <p:spPr>
          <a:xfrm>
            <a:off x="6247750" y="3206796"/>
            <a:ext cx="5411504" cy="16004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</a:rPr>
              <a:t>Pro získání kvalifikace jsou vyžadovány </a:t>
            </a:r>
            <a:r>
              <a:rPr lang="cs-CZ" sz="1400" b="1">
                <a:latin typeface="+mn-lt"/>
              </a:rPr>
              <a:t>2</a:t>
            </a:r>
            <a:r>
              <a:rPr lang="cs-CZ" sz="1400">
                <a:latin typeface="+mn-lt"/>
              </a:rPr>
              <a:t> certifikace </a:t>
            </a:r>
            <a:r>
              <a:rPr lang="cs-CZ" sz="1400">
                <a:latin typeface="+mn-lt"/>
                <a:hlinkClick r:id="rId17"/>
              </a:rPr>
              <a:t>Azure Solutions Architect Expert</a:t>
            </a:r>
            <a:r>
              <a:rPr lang="cs-CZ" sz="1400">
                <a:latin typeface="+mn-lt"/>
              </a:rPr>
              <a:t> </a:t>
            </a:r>
            <a:r>
              <a:rPr lang="cs-CZ" sz="1400">
                <a:latin typeface="+mn-lt"/>
                <a:hlinkClick r:id="rId18"/>
              </a:rPr>
              <a:t>(AZ-305)</a:t>
            </a:r>
            <a:r>
              <a:rPr lang="cs-CZ" sz="1400">
                <a:latin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</a:rPr>
              <a:t> # osob s certifikátem pro některou z následujících činností: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latin typeface="+mn-lt"/>
            </a:endParaRPr>
          </a:p>
          <a:p>
            <a:pPr marL="893763" lvl="1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  <a:hlinkClick r:id="rId19"/>
              </a:rPr>
              <a:t>Customer Data Platform Specialty</a:t>
            </a:r>
            <a:r>
              <a:rPr lang="cs-CZ" sz="1400">
                <a:latin typeface="+mn-lt"/>
              </a:rPr>
              <a:t> </a:t>
            </a:r>
            <a:r>
              <a:rPr lang="cs-CZ" sz="1400">
                <a:latin typeface="+mn-lt"/>
                <a:hlinkClick r:id="rId20"/>
              </a:rPr>
              <a:t>(MB-260)</a:t>
            </a:r>
          </a:p>
          <a:p>
            <a:pPr marL="893763" lvl="1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  <a:hlinkClick r:id="rId21"/>
              </a:rPr>
              <a:t>Azure Cosmos DB Developer Specialty</a:t>
            </a:r>
            <a:r>
              <a:rPr lang="cs-CZ" sz="1400">
                <a:latin typeface="+mn-lt"/>
              </a:rPr>
              <a:t> </a:t>
            </a:r>
            <a:r>
              <a:rPr lang="cs-CZ" sz="1400">
                <a:latin typeface="+mn-lt"/>
                <a:hlinkClick r:id="rId22"/>
              </a:rPr>
              <a:t>(DP-420)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43EE33-CEFF-4147-8B61-9E3BBBAF6D6F}"/>
              </a:ext>
            </a:extLst>
          </p:cNvPr>
          <p:cNvSpPr txBox="1"/>
          <p:nvPr/>
        </p:nvSpPr>
        <p:spPr>
          <a:xfrm>
            <a:off x="476568" y="6288437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>
                <a:latin typeface="+mn-lt"/>
              </a:rPr>
              <a:t>* Všechna data a požadavky se mohou změnit.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212E73-B2A8-151D-9B6C-728B72E9AF9E}"/>
              </a:ext>
            </a:extLst>
          </p:cNvPr>
          <p:cNvSpPr txBox="1"/>
          <p:nvPr/>
        </p:nvSpPr>
        <p:spPr>
          <a:xfrm>
            <a:off x="3031565" y="5648674"/>
            <a:ext cx="66244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Each qualifying individual who fulfills the listed certification requirements is worth </a:t>
            </a:r>
            <a:r>
              <a:rPr lang="cs-CZ" sz="1600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4</a:t>
            </a:r>
            <a:r>
              <a:rPr lang="en-US" sz="1600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 points, for a maximum of up to 20 points.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717347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A3A38423-639C-4F6A-BA70-8EE860D36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45" y="785745"/>
            <a:ext cx="11126510" cy="792162"/>
          </a:xfrm>
        </p:spPr>
        <p:txBody>
          <a:bodyPr/>
          <a:lstStyle/>
          <a:p>
            <a:r>
              <a:rPr lang="cs-CZ" dirty="0"/>
              <a:t>Požadavky na </a:t>
            </a:r>
            <a:r>
              <a:rPr lang="de-DE" dirty="0"/>
              <a:t>Data &amp; AI (Azure</a:t>
            </a:r>
            <a:r>
              <a:rPr lang="cs-CZ" dirty="0"/>
              <a:t>): </a:t>
            </a:r>
            <a:r>
              <a:rPr lang="de-DE" dirty="0"/>
              <a:t>Customer </a:t>
            </a:r>
            <a:r>
              <a:rPr lang="de-DE" dirty="0" err="1"/>
              <a:t>Success</a:t>
            </a:r>
            <a:r>
              <a:rPr lang="cs-CZ" dirty="0"/>
              <a:t> – 30b.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B09EDFB-C074-4214-9F1D-9BAD42B9F49E}"/>
              </a:ext>
            </a:extLst>
          </p:cNvPr>
          <p:cNvSpPr txBox="1"/>
          <p:nvPr/>
        </p:nvSpPr>
        <p:spPr>
          <a:xfrm>
            <a:off x="460885" y="2734964"/>
            <a:ext cx="4540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Number</a:t>
            </a:r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of</a:t>
            </a:r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deployed</a:t>
            </a:r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solutions</a:t>
            </a:r>
            <a:endParaRPr lang="de-DE" sz="24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7FB5847-1A7E-4911-B5B5-0D89157ECADD}"/>
              </a:ext>
            </a:extLst>
          </p:cNvPr>
          <p:cNvSpPr txBox="1"/>
          <p:nvPr/>
        </p:nvSpPr>
        <p:spPr>
          <a:xfrm>
            <a:off x="6248400" y="2751764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  <a:latin typeface="+mn-lt"/>
              </a:rPr>
              <a:t>ACR Growth (</a:t>
            </a:r>
            <a:r>
              <a:rPr lang="de-DE" sz="2400" b="1" dirty="0" err="1">
                <a:solidFill>
                  <a:schemeClr val="accent1"/>
                </a:solidFill>
                <a:latin typeface="+mn-lt"/>
              </a:rPr>
              <a:t>YoY</a:t>
            </a:r>
            <a:r>
              <a:rPr lang="de-DE" sz="2400" b="1" dirty="0">
                <a:solidFill>
                  <a:schemeClr val="accent1"/>
                </a:solidFill>
                <a:latin typeface="+mn-lt"/>
              </a:rPr>
              <a:t>)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82DC6EB-EC27-4D45-812E-011FF37797EC}"/>
              </a:ext>
            </a:extLst>
          </p:cNvPr>
          <p:cNvSpPr txBox="1"/>
          <p:nvPr/>
        </p:nvSpPr>
        <p:spPr>
          <a:xfrm>
            <a:off x="532746" y="3206796"/>
            <a:ext cx="5410854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Celkový počet pokročilých služeb Azure zastoupených v ACR (úroveň služeb 2) za posledních 12 měsíců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Service level 2 = všechny kromě:</a:t>
            </a:r>
          </a:p>
          <a:p>
            <a:pPr marL="893763" lvl="1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Virtuální počítače</a:t>
            </a:r>
          </a:p>
          <a:p>
            <a:pPr marL="893763" lvl="1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Licence na virtuální počítače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022875B-79F3-4EE9-9F00-C05C6DECCC5B}"/>
              </a:ext>
            </a:extLst>
          </p:cNvPr>
          <p:cNvSpPr txBox="1"/>
          <p:nvPr/>
        </p:nvSpPr>
        <p:spPr>
          <a:xfrm>
            <a:off x="6248400" y="3206796"/>
            <a:ext cx="5410854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</a:rPr>
              <a:t>20% meziroční růst</a:t>
            </a:r>
          </a:p>
          <a:p>
            <a:r>
              <a:rPr lang="cs-CZ" sz="1400">
                <a:latin typeface="+mn-lt"/>
              </a:rPr>
              <a:t>= ACR dnes – ACR před 12 měsíci děleno ACR před 12 měsíci × 100.</a:t>
            </a:r>
          </a:p>
          <a:p>
            <a:endParaRPr lang="en-US" sz="140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</a:rPr>
              <a:t>Vyžaduje min. prahovou hodnotu 1 000 USD ACR.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DB92183-3829-4634-BB4F-639D83F2F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648" y="2273298"/>
            <a:ext cx="869995" cy="933498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C8D4FF71-F7CA-4C97-9C55-EDA52B32D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8310" y="2266948"/>
            <a:ext cx="850944" cy="9398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EBB150-3316-48AA-A25E-1C4045EDE27B}"/>
              </a:ext>
            </a:extLst>
          </p:cNvPr>
          <p:cNvSpPr txBox="1"/>
          <p:nvPr/>
        </p:nvSpPr>
        <p:spPr>
          <a:xfrm>
            <a:off x="476568" y="6288437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>
                <a:latin typeface="+mn-lt"/>
              </a:rPr>
              <a:t>* Všechna data a požadavky se mohou změnit.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2381AE-79FA-1855-D985-3B369C5A05C5}"/>
              </a:ext>
            </a:extLst>
          </p:cNvPr>
          <p:cNvSpPr txBox="1"/>
          <p:nvPr/>
        </p:nvSpPr>
        <p:spPr>
          <a:xfrm>
            <a:off x="476568" y="4995774"/>
            <a:ext cx="54108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Each eligible deployed service gets two points, for up to a maximum of 10 points, obtained from five services</a:t>
            </a:r>
            <a:endParaRPr lang="cs-CZ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2CCEF7-07AD-DB97-1B02-E508E0851B14}"/>
              </a:ext>
            </a:extLst>
          </p:cNvPr>
          <p:cNvSpPr txBox="1"/>
          <p:nvPr/>
        </p:nvSpPr>
        <p:spPr>
          <a:xfrm>
            <a:off x="6248400" y="4626442"/>
            <a:ext cx="514389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Every 10% growth in monthly consumption value is worth 10 points, for up to a maximum of 20 points, obtained from 20% growth.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960499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219506B-3E8E-4948-911E-2D709DA5F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5999" y="2798233"/>
            <a:ext cx="8853055" cy="1087967"/>
          </a:xfrm>
        </p:spPr>
        <p:txBody>
          <a:bodyPr/>
          <a:lstStyle/>
          <a:p>
            <a:pPr lvl="1"/>
            <a:r>
              <a:rPr lang="de-DE" sz="4400" dirty="0"/>
              <a:t>Solutions </a:t>
            </a:r>
            <a:r>
              <a:rPr lang="de-DE" sz="4400" dirty="0" err="1"/>
              <a:t>partner</a:t>
            </a:r>
            <a:r>
              <a:rPr lang="de-DE" sz="4400" dirty="0"/>
              <a:t> </a:t>
            </a:r>
            <a:r>
              <a:rPr lang="de-DE" sz="4400" dirty="0" err="1"/>
              <a:t>for</a:t>
            </a:r>
            <a:r>
              <a:rPr lang="de-DE" sz="4400" dirty="0"/>
              <a:t> Digital &amp; App Innovation (Azure) </a:t>
            </a:r>
          </a:p>
        </p:txBody>
      </p:sp>
    </p:spTree>
    <p:extLst>
      <p:ext uri="{BB962C8B-B14F-4D97-AF65-F5344CB8AC3E}">
        <p14:creationId xmlns:p14="http://schemas.microsoft.com/office/powerpoint/2010/main" val="2262327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111CF6-1AC2-4C5C-A657-31B8AE81D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24" y="752277"/>
            <a:ext cx="11126510" cy="792162"/>
          </a:xfrm>
        </p:spPr>
        <p:txBody>
          <a:bodyPr/>
          <a:lstStyle/>
          <a:p>
            <a:r>
              <a:rPr lang="de-DE" dirty="0"/>
              <a:t>Solutions Partner </a:t>
            </a:r>
            <a:r>
              <a:rPr lang="de-DE" dirty="0" err="1"/>
              <a:t>for</a:t>
            </a:r>
            <a:r>
              <a:rPr lang="de-DE" dirty="0"/>
              <a:t> Digital and App Innovation (Azure)</a:t>
            </a:r>
            <a:endParaRPr lang="cs-CZ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FAA5EF8-D8ED-4292-8B86-80E40E609DE5}"/>
              </a:ext>
            </a:extLst>
          </p:cNvPr>
          <p:cNvSpPr txBox="1"/>
          <p:nvPr/>
        </p:nvSpPr>
        <p:spPr>
          <a:xfrm>
            <a:off x="533072" y="1552714"/>
            <a:ext cx="11125855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  <a:latin typeface="+mn-lt"/>
              </a:rPr>
              <a:t>Jako Partner pro řešení v oblasti digitálních technologií a inovace aplikací (Azure) prokážete své široké schopnosti pomáhat zákazníkům vytvářet, provozovat a spravovat aplikace v různých cloudech, lokálně i v oblasti </a:t>
            </a:r>
            <a:r>
              <a:rPr lang="cs-CZ" sz="1400" dirty="0" err="1">
                <a:solidFill>
                  <a:srgbClr val="000000"/>
                </a:solidFill>
                <a:latin typeface="+mn-lt"/>
              </a:rPr>
              <a:t>edge</a:t>
            </a:r>
            <a:r>
              <a:rPr lang="cs-CZ" sz="1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+mn-lt"/>
              </a:rPr>
              <a:t>computingu</a:t>
            </a:r>
            <a:r>
              <a:rPr lang="cs-CZ" sz="1400" dirty="0">
                <a:solidFill>
                  <a:srgbClr val="000000"/>
                </a:solidFill>
                <a:latin typeface="+mn-lt"/>
              </a:rPr>
              <a:t>, a to pomocí nástrojů a rozhraní podle výběru zákazníka. Získání označení Partner pro </a:t>
            </a:r>
            <a:r>
              <a:rPr lang="cs-CZ" sz="1400" dirty="0" err="1">
                <a:solidFill>
                  <a:srgbClr val="000000"/>
                </a:solidFill>
                <a:latin typeface="+mn-lt"/>
              </a:rPr>
              <a:t>Solutions</a:t>
            </a:r>
            <a:r>
              <a:rPr lang="cs-CZ" sz="1400" dirty="0">
                <a:solidFill>
                  <a:srgbClr val="000000"/>
                </a:solidFill>
                <a:latin typeface="+mn-lt"/>
              </a:rPr>
              <a:t> Partner </a:t>
            </a:r>
            <a:r>
              <a:rPr lang="cs-CZ" sz="1400" dirty="0" err="1">
                <a:solidFill>
                  <a:srgbClr val="000000"/>
                </a:solidFill>
                <a:latin typeface="+mn-lt"/>
              </a:rPr>
              <a:t>for</a:t>
            </a:r>
            <a:r>
              <a:rPr lang="cs-CZ" sz="1400" dirty="0">
                <a:solidFill>
                  <a:srgbClr val="000000"/>
                </a:solidFill>
                <a:latin typeface="+mn-lt"/>
              </a:rPr>
              <a:t> Digital and </a:t>
            </a:r>
            <a:r>
              <a:rPr lang="cs-CZ" sz="1400" dirty="0" err="1">
                <a:solidFill>
                  <a:srgbClr val="000000"/>
                </a:solidFill>
                <a:latin typeface="+mn-lt"/>
              </a:rPr>
              <a:t>App</a:t>
            </a:r>
            <a:r>
              <a:rPr lang="cs-CZ" sz="1400" dirty="0">
                <a:solidFill>
                  <a:srgbClr val="000000"/>
                </a:solidFill>
                <a:latin typeface="+mn-lt"/>
              </a:rPr>
              <a:t> Innovation (Azure) umožňuje zákazníkům identifikovat vás jako partnera, který se zavázal k poskytování školení a akreditace a který dodal řešení vedoucí k úspěchu zákazníka.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FA8688-3050-412B-950C-F4C90A39C409}"/>
              </a:ext>
            </a:extLst>
          </p:cNvPr>
          <p:cNvSpPr txBox="1"/>
          <p:nvPr/>
        </p:nvSpPr>
        <p:spPr>
          <a:xfrm>
            <a:off x="533071" y="2611735"/>
            <a:ext cx="11125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>
                <a:solidFill>
                  <a:schemeClr val="bg2"/>
                </a:solidFill>
                <a:latin typeface="+mn-lt"/>
              </a:rPr>
              <a:t>Pokud tyto činnosti popisují vaši práci, zvažte získání označení Partner pro řešení v oblasti digitálních technologií a inovace aplikací (Azure):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00AE6F7-EB08-45C7-A38E-35388BE96C08}"/>
              </a:ext>
            </a:extLst>
          </p:cNvPr>
          <p:cNvSpPr txBox="1"/>
          <p:nvPr/>
        </p:nvSpPr>
        <p:spPr>
          <a:xfrm>
            <a:off x="532090" y="2990552"/>
            <a:ext cx="845951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Migrace a nasazení úloh produkčních webových aplikací, používání </a:t>
            </a:r>
            <a:r>
              <a:rPr lang="cs-CZ" sz="1400" dirty="0" err="1">
                <a:latin typeface="+mn-lt"/>
              </a:rPr>
              <a:t>DevOps</a:t>
            </a:r>
            <a:r>
              <a:rPr lang="cs-CZ" sz="1400" dirty="0">
                <a:latin typeface="+mn-lt"/>
              </a:rPr>
              <a:t> a správa služeb aplikací v Azure</a:t>
            </a:r>
          </a:p>
          <a:p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 Správa produkčních úloh v cloudu pomocí kontejnerů a správa hostovaných prostředí </a:t>
            </a:r>
            <a:r>
              <a:rPr lang="cs-CZ" sz="1400" dirty="0" err="1">
                <a:latin typeface="+mn-lt"/>
              </a:rPr>
              <a:t>Kubernetes</a:t>
            </a:r>
            <a:r>
              <a:rPr lang="cs-CZ" sz="1400" dirty="0">
                <a:latin typeface="+mn-lt"/>
              </a:rPr>
              <a:t> v Azure</a:t>
            </a:r>
          </a:p>
          <a:p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Zavádění bezpečných postupů </a:t>
            </a:r>
            <a:r>
              <a:rPr lang="cs-CZ" sz="1400" dirty="0" err="1">
                <a:latin typeface="+mn-lt"/>
              </a:rPr>
              <a:t>DevOps</a:t>
            </a:r>
            <a:r>
              <a:rPr lang="cs-CZ" sz="1400" dirty="0">
                <a:latin typeface="+mn-lt"/>
              </a:rPr>
              <a:t> a podpora zavádění </a:t>
            </a:r>
            <a:r>
              <a:rPr lang="cs-CZ" sz="1400" dirty="0" err="1">
                <a:latin typeface="+mn-lt"/>
              </a:rPr>
              <a:t>DevOps</a:t>
            </a:r>
            <a:r>
              <a:rPr lang="cs-CZ" sz="1400" dirty="0">
                <a:latin typeface="+mn-lt"/>
              </a:rPr>
              <a:t> s využitím prostředí Azure a GitHub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74E214D-D7E8-4E69-B874-AC4CF9FBE335}"/>
              </a:ext>
            </a:extLst>
          </p:cNvPr>
          <p:cNvSpPr txBox="1"/>
          <p:nvPr/>
        </p:nvSpPr>
        <p:spPr>
          <a:xfrm>
            <a:off x="532089" y="6202362"/>
            <a:ext cx="9143134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+mn-lt"/>
              </a:rPr>
              <a:t>Další informace o měřítkách specifických pro </a:t>
            </a:r>
            <a:r>
              <a:rPr lang="cs-CZ" sz="1200" dirty="0" err="1">
                <a:solidFill>
                  <a:schemeClr val="bg1"/>
                </a:solidFill>
                <a:latin typeface="+mn-lt"/>
              </a:rPr>
              <a:t>Solutions</a:t>
            </a:r>
            <a:r>
              <a:rPr lang="cs-CZ" sz="1200" dirty="0">
                <a:solidFill>
                  <a:schemeClr val="bg1"/>
                </a:solidFill>
                <a:latin typeface="+mn-lt"/>
              </a:rPr>
              <a:t> Partner </a:t>
            </a:r>
            <a:r>
              <a:rPr lang="cs-CZ" sz="1200" dirty="0" err="1">
                <a:solidFill>
                  <a:schemeClr val="bg1"/>
                </a:solidFill>
                <a:latin typeface="+mn-lt"/>
              </a:rPr>
              <a:t>for</a:t>
            </a:r>
            <a:r>
              <a:rPr lang="cs-CZ" sz="1200" dirty="0">
                <a:solidFill>
                  <a:schemeClr val="bg1"/>
                </a:solidFill>
                <a:latin typeface="+mn-lt"/>
              </a:rPr>
              <a:t> Digital and </a:t>
            </a:r>
            <a:r>
              <a:rPr lang="cs-CZ" sz="1200" dirty="0" err="1">
                <a:solidFill>
                  <a:schemeClr val="bg1"/>
                </a:solidFill>
                <a:latin typeface="+mn-lt"/>
              </a:rPr>
              <a:t>App</a:t>
            </a:r>
            <a:r>
              <a:rPr lang="cs-CZ" sz="1200" dirty="0">
                <a:solidFill>
                  <a:schemeClr val="bg1"/>
                </a:solidFill>
                <a:latin typeface="+mn-lt"/>
              </a:rPr>
              <a:t> Innovation (Azure) naleznete </a:t>
            </a:r>
            <a:r>
              <a:rPr lang="cs-CZ" sz="1200" dirty="0">
                <a:solidFill>
                  <a:srgbClr val="00B0F0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r>
              <a:rPr lang="cs-CZ" sz="12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6042525-08BF-40E4-A596-1ED797943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9593" y="3464917"/>
            <a:ext cx="2743341" cy="153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79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9211BE-7626-4181-819A-6B3C13355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45" y="732227"/>
            <a:ext cx="11126510" cy="792162"/>
          </a:xfrm>
        </p:spPr>
        <p:txBody>
          <a:bodyPr lIns="0" tIns="45720" rIns="91440" bIns="45720" anchor="b"/>
          <a:lstStyle/>
          <a:p>
            <a:r>
              <a:rPr lang="cs-CZ" dirty="0"/>
              <a:t>Požadavky na oblast </a:t>
            </a:r>
            <a:r>
              <a:rPr lang="de-DE" dirty="0"/>
              <a:t>Digital and App Innovation (Azure)</a:t>
            </a:r>
            <a:endParaRPr lang="cs-CZ" dirty="0"/>
          </a:p>
        </p:txBody>
      </p:sp>
      <p:sp>
        <p:nvSpPr>
          <p:cNvPr id="6" name="Textfeld 2">
            <a:extLst>
              <a:ext uri="{FF2B5EF4-FFF2-40B4-BE49-F238E27FC236}">
                <a16:creationId xmlns:a16="http://schemas.microsoft.com/office/drawing/2014/main" id="{22EBC5D6-83F3-4475-9ABE-84915B770040}"/>
              </a:ext>
            </a:extLst>
          </p:cNvPr>
          <p:cNvSpPr txBox="1"/>
          <p:nvPr/>
        </p:nvSpPr>
        <p:spPr>
          <a:xfrm>
            <a:off x="532745" y="1477089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00"/>
                </a:solidFill>
                <a:latin typeface="+mn-lt"/>
              </a:rPr>
              <a:t>Rámec pro Partnera pro řešení v oblasti Digital and </a:t>
            </a:r>
            <a:r>
              <a:rPr lang="cs-CZ" sz="1200" dirty="0" err="1">
                <a:solidFill>
                  <a:srgbClr val="000000"/>
                </a:solidFill>
                <a:latin typeface="+mn-lt"/>
              </a:rPr>
              <a:t>App</a:t>
            </a:r>
            <a:r>
              <a:rPr lang="cs-CZ" sz="1200" dirty="0">
                <a:solidFill>
                  <a:srgbClr val="000000"/>
                </a:solidFill>
                <a:latin typeface="+mn-lt"/>
              </a:rPr>
              <a:t> Innovation (Azure)tvoří tři kategorie: výkon, získávání dovedností a úspěch </a:t>
            </a:r>
          </a:p>
          <a:p>
            <a:r>
              <a:rPr lang="cs-CZ" sz="1200" dirty="0">
                <a:solidFill>
                  <a:srgbClr val="000000"/>
                </a:solidFill>
                <a:latin typeface="+mn-lt"/>
              </a:rPr>
              <a:t>zákazníků. Body se získávají za výkon, certifikace a zkoušky a za počet úspěšně nasazených zákaznických řešení.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6DD54-9E33-4358-A318-562243FEDACD}"/>
              </a:ext>
            </a:extLst>
          </p:cNvPr>
          <p:cNvSpPr txBox="1"/>
          <p:nvPr/>
        </p:nvSpPr>
        <p:spPr>
          <a:xfrm>
            <a:off x="532745" y="5902345"/>
            <a:ext cx="8907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>
                <a:solidFill>
                  <a:srgbClr val="000000"/>
                </a:solidFill>
                <a:latin typeface="+mn-lt"/>
              </a:rPr>
              <a:t>* Středně pokročilé certifikace: Abyste byli způsobilí, musíte mít 2 </a:t>
            </a:r>
            <a:r>
              <a:rPr lang="cs-CZ" sz="1000">
                <a:solidFill>
                  <a:srgbClr val="000000"/>
                </a:solidFill>
                <a:latin typeface="+mn-lt"/>
                <a:hlinkClick r:id="rId2"/>
              </a:rPr>
              <a:t>certifikace Azure Administrator </a:t>
            </a:r>
            <a:r>
              <a:rPr lang="cs-CZ" sz="1000">
                <a:solidFill>
                  <a:srgbClr val="000000"/>
                </a:solidFill>
                <a:latin typeface="+mn-lt"/>
                <a:hlinkClick r:id="rId3"/>
              </a:rPr>
              <a:t>(AZ-104)</a:t>
            </a:r>
            <a:r>
              <a:rPr lang="cs-CZ" sz="1000">
                <a:solidFill>
                  <a:srgbClr val="000000"/>
                </a:solidFill>
                <a:latin typeface="+mn-lt"/>
              </a:rPr>
              <a:t>.</a:t>
            </a:r>
          </a:p>
          <a:p>
            <a:r>
              <a:rPr lang="cs-CZ" sz="1000">
                <a:solidFill>
                  <a:srgbClr val="000000"/>
                </a:solidFill>
                <a:latin typeface="+mn-lt"/>
              </a:rPr>
              <a:t>** Pokročilé certifikace: Abyste byli způsobilí, musíte mít 2 </a:t>
            </a:r>
            <a:r>
              <a:rPr lang="cs-CZ" sz="1000">
                <a:solidFill>
                  <a:srgbClr val="000000"/>
                </a:solidFill>
                <a:latin typeface="+mn-lt"/>
                <a:hlinkClick r:id="rId4"/>
              </a:rPr>
              <a:t>certifikace Azure Solutions Architect Expert</a:t>
            </a:r>
            <a:r>
              <a:rPr lang="cs-CZ" sz="1000">
                <a:solidFill>
                  <a:srgbClr val="000000"/>
                </a:solidFill>
                <a:latin typeface="+mn-lt"/>
              </a:rPr>
              <a:t> </a:t>
            </a:r>
            <a:r>
              <a:rPr lang="cs-CZ" sz="1000">
                <a:solidFill>
                  <a:srgbClr val="000000"/>
                </a:solidFill>
                <a:latin typeface="+mn-lt"/>
                <a:hlinkClick r:id="rId5"/>
              </a:rPr>
              <a:t>(AZ-305)</a:t>
            </a:r>
            <a:r>
              <a:rPr lang="cs-CZ" sz="1000">
                <a:solidFill>
                  <a:srgbClr val="000000"/>
                </a:solidFill>
                <a:latin typeface="+mn-lt"/>
              </a:rPr>
              <a:t>.</a:t>
            </a:r>
          </a:p>
          <a:p>
            <a:endParaRPr lang="en-US" sz="1000" dirty="0">
              <a:solidFill>
                <a:srgbClr val="000000"/>
              </a:solidFill>
              <a:latin typeface="+mn-lt"/>
            </a:endParaRPr>
          </a:p>
          <a:p>
            <a:r>
              <a:rPr lang="cs-CZ" sz="1000">
                <a:solidFill>
                  <a:srgbClr val="000000"/>
                </a:solidFill>
                <a:latin typeface="+mn-lt"/>
              </a:rPr>
              <a:t>Všechna data a požadavky se mohou změnit.</a:t>
            </a:r>
          </a:p>
        </p:txBody>
      </p:sp>
      <p:graphicFrame>
        <p:nvGraphicFramePr>
          <p:cNvPr id="8" name="Tabelle 9">
            <a:extLst>
              <a:ext uri="{FF2B5EF4-FFF2-40B4-BE49-F238E27FC236}">
                <a16:creationId xmlns:a16="http://schemas.microsoft.com/office/drawing/2014/main" id="{B65DA4DB-BC52-1BC4-C720-C70704D329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431333"/>
              </p:ext>
            </p:extLst>
          </p:nvPr>
        </p:nvGraphicFramePr>
        <p:xfrm>
          <a:off x="571172" y="1938754"/>
          <a:ext cx="11049655" cy="3992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09931">
                  <a:extLst>
                    <a:ext uri="{9D8B030D-6E8A-4147-A177-3AD203B41FA5}">
                      <a16:colId xmlns:a16="http://schemas.microsoft.com/office/drawing/2014/main" val="1557106240"/>
                    </a:ext>
                  </a:extLst>
                </a:gridCol>
                <a:gridCol w="4156907">
                  <a:extLst>
                    <a:ext uri="{9D8B030D-6E8A-4147-A177-3AD203B41FA5}">
                      <a16:colId xmlns:a16="http://schemas.microsoft.com/office/drawing/2014/main" val="419197395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1954477675"/>
                    </a:ext>
                  </a:extLst>
                </a:gridCol>
                <a:gridCol w="1383030">
                  <a:extLst>
                    <a:ext uri="{9D8B030D-6E8A-4147-A177-3AD203B41FA5}">
                      <a16:colId xmlns:a16="http://schemas.microsoft.com/office/drawing/2014/main" val="2334345066"/>
                    </a:ext>
                  </a:extLst>
                </a:gridCol>
                <a:gridCol w="1585287">
                  <a:extLst>
                    <a:ext uri="{9D8B030D-6E8A-4147-A177-3AD203B41FA5}">
                      <a16:colId xmlns:a16="http://schemas.microsoft.com/office/drawing/2014/main" val="1393162320"/>
                    </a:ext>
                  </a:extLst>
                </a:gridCol>
              </a:tblGrid>
              <a:tr h="279884">
                <a:tc>
                  <a:txBody>
                    <a:bodyPr/>
                    <a:lstStyle/>
                    <a:p>
                      <a:endParaRPr lang="de-DE" sz="14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cap="none" spc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Underlying data source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cap="none" spc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Eligible attributions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cap="none" spc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Threshold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cap="none" spc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Max Points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831343"/>
                  </a:ext>
                </a:extLst>
              </a:tr>
              <a:tr h="279884">
                <a:tc>
                  <a:txBody>
                    <a:bodyPr/>
                    <a:lstStyle/>
                    <a:p>
                      <a:r>
                        <a:rPr lang="de-DE" sz="1400" b="1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Performance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003477"/>
                  </a:ext>
                </a:extLst>
              </a:tr>
              <a:tr h="279884">
                <a:tc>
                  <a:txBody>
                    <a:bodyPr/>
                    <a:lstStyle/>
                    <a:p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Net Customer Adds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Azure Health Report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PAL, POR, CSP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44035"/>
                  </a:ext>
                </a:extLst>
              </a:tr>
              <a:tr h="279884">
                <a:tc>
                  <a:txBody>
                    <a:bodyPr/>
                    <a:lstStyle/>
                    <a:p>
                      <a:r>
                        <a:rPr lang="de-DE" sz="1400" b="1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Skilling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61185"/>
                  </a:ext>
                </a:extLst>
              </a:tr>
              <a:tr h="466473">
                <a:tc>
                  <a:txBody>
                    <a:bodyPr/>
                    <a:lstStyle/>
                    <a:p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*Intermediate Certifications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cap="none" spc="0">
                          <a:ln w="0"/>
                          <a:solidFill>
                            <a:schemeClr val="bg2"/>
                          </a:solidFill>
                          <a:effectLst/>
                          <a:hlinkClick r:id="rId6"/>
                        </a:rPr>
                        <a:t>Azure Developer Associate </a:t>
                      </a:r>
                      <a:r>
                        <a:rPr lang="de-DE" sz="1400" b="0" cap="none" spc="0">
                          <a:ln w="0"/>
                          <a:solidFill>
                            <a:schemeClr val="bg2"/>
                          </a:solidFill>
                          <a:effectLst/>
                          <a:hlinkClick r:id="rId7"/>
                        </a:rPr>
                        <a:t>(AZ-204) </a:t>
                      </a:r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  <a:hlinkClick r:id="rId8"/>
                        </a:rPr>
                        <a:t>Power Platform Developer Associate  </a:t>
                      </a:r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  <a:hlinkClick r:id="rId9"/>
                        </a:rPr>
                        <a:t>( PL-400)</a:t>
                      </a:r>
                      <a:endParaRPr lang="de-DE" sz="14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cap="none" spc="0" dirty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5 Unique </a:t>
                      </a:r>
                      <a:r>
                        <a:rPr lang="de-DE" sz="1400" b="1" cap="none" spc="0" dirty="0" err="1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individuals</a:t>
                      </a:r>
                      <a:endParaRPr lang="de-DE" sz="1400" b="1" cap="none" spc="0" dirty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717330"/>
                  </a:ext>
                </a:extLst>
              </a:tr>
              <a:tr h="653062">
                <a:tc>
                  <a:txBody>
                    <a:bodyPr/>
                    <a:lstStyle/>
                    <a:p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**Advanced Certifications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  <a:hlinkClick r:id="rId10"/>
                        </a:rPr>
                        <a:t>Azure IoT Developer </a:t>
                      </a:r>
                      <a:r>
                        <a:rPr lang="de-DE" sz="1400" b="0" cap="none" spc="0" err="1">
                          <a:ln w="0"/>
                          <a:solidFill>
                            <a:schemeClr val="tx1"/>
                          </a:solidFill>
                          <a:effectLst/>
                          <a:hlinkClick r:id="rId10"/>
                        </a:rPr>
                        <a:t>Speciality</a:t>
                      </a:r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  <a:hlinkClick r:id="rId10"/>
                        </a:rPr>
                        <a:t> </a:t>
                      </a:r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  <a:hlinkClick r:id="rId11"/>
                        </a:rPr>
                        <a:t>(AZ-220)</a:t>
                      </a:r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 OR</a:t>
                      </a:r>
                    </a:p>
                    <a:p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  <a:hlinkClick r:id="rId12"/>
                        </a:rPr>
                        <a:t>Azure </a:t>
                      </a:r>
                      <a:r>
                        <a:rPr lang="de-DE" sz="1400" b="0" cap="none" spc="0" err="1">
                          <a:ln w="0"/>
                          <a:solidFill>
                            <a:schemeClr val="tx1"/>
                          </a:solidFill>
                          <a:effectLst/>
                          <a:hlinkClick r:id="rId12"/>
                        </a:rPr>
                        <a:t>DevOps</a:t>
                      </a:r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  <a:hlinkClick r:id="rId12"/>
                        </a:rPr>
                        <a:t> Engineer Expert </a:t>
                      </a:r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  <a:hlinkClick r:id="rId13"/>
                        </a:rPr>
                        <a:t>(AZ-400) </a:t>
                      </a:r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  <a:hlinkClick r:id="rId14"/>
                        </a:rPr>
                        <a:t>Power Platform Solution Architect Expert</a:t>
                      </a:r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 </a:t>
                      </a:r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  <a:hlinkClick r:id="rId16"/>
                        </a:rPr>
                        <a:t>( PL-600)</a:t>
                      </a:r>
                      <a:endParaRPr lang="de-DE" sz="14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cap="none" spc="0" dirty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5 Unique </a:t>
                      </a:r>
                      <a:r>
                        <a:rPr lang="de-DE" sz="1400" b="1" cap="none" spc="0" dirty="0" err="1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individuals</a:t>
                      </a:r>
                      <a:endParaRPr lang="de-DE" sz="1400" b="1" cap="none" spc="0" dirty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16164"/>
                  </a:ext>
                </a:extLst>
              </a:tr>
              <a:tr h="279884">
                <a:tc>
                  <a:txBody>
                    <a:bodyPr/>
                    <a:lstStyle/>
                    <a:p>
                      <a:r>
                        <a:rPr lang="de-DE" sz="1400" b="1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Customer Success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854947"/>
                  </a:ext>
                </a:extLst>
              </a:tr>
              <a:tr h="279884">
                <a:tc>
                  <a:txBody>
                    <a:bodyPr/>
                    <a:lstStyle/>
                    <a:p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Usage Growth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Azure Health Report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PAL, DPOR, CSP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047628"/>
                  </a:ext>
                </a:extLst>
              </a:tr>
              <a:tr h="279884">
                <a:tc>
                  <a:txBody>
                    <a:bodyPr/>
                    <a:lstStyle/>
                    <a:p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Deployments 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Azure Health Report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PAL, DPOR, CSP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663632"/>
                  </a:ext>
                </a:extLst>
              </a:tr>
              <a:tr h="279884">
                <a:tc>
                  <a:txBody>
                    <a:bodyPr/>
                    <a:lstStyle/>
                    <a:p>
                      <a:r>
                        <a:rPr lang="de-DE" sz="1400" b="1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cap="none" spc="0" dirty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80168"/>
                  </a:ext>
                </a:extLst>
              </a:tr>
              <a:tr h="279884">
                <a:tc gridSpan="4">
                  <a:txBody>
                    <a:bodyPr/>
                    <a:lstStyle/>
                    <a:p>
                      <a:r>
                        <a:rPr lang="en-US" sz="1400" b="1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Minimum total points required for solutions partner designation</a:t>
                      </a:r>
                      <a:endParaRPr lang="de-DE" sz="1400" b="1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2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2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2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70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304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01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13">
            <a:extLst>
              <a:ext uri="{FF2B5EF4-FFF2-40B4-BE49-F238E27FC236}">
                <a16:creationId xmlns:a16="http://schemas.microsoft.com/office/drawing/2014/main" id="{D9455DC6-78C8-46E5-93F9-CCB632D23353}"/>
              </a:ext>
            </a:extLst>
          </p:cNvPr>
          <p:cNvSpPr txBox="1"/>
          <p:nvPr/>
        </p:nvSpPr>
        <p:spPr>
          <a:xfrm>
            <a:off x="532744" y="3048000"/>
            <a:ext cx="11126510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</a:rPr>
              <a:t>Čistý přírůstek zákazníků za posledních 12 měsíců.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</a:rPr>
              <a:t>Čistý přírůstek zákazníků = zákazníci na konci období (noví klienti za posledních 12 měsíců) nad prahovými hodnotami – zákazníci EOP pod prahovými hodnotami za dva po sobě jdoucí měsíce.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</a:rPr>
              <a:t>Prahová hodnota: Spotřebitelský zákazník je definován jako zákazník s ACR &gt;= 1 000 USD/měsíc.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</a:rPr>
              <a:t>Úbytek zákazníků (odchod zákazníků) se vypočítá, pokud zákazník klesne pod měsíční prahovou hodnotu po dobu 2 po sobě jdoucích měsíců.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DF10A3-6D30-4A04-B475-08084951D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18" y="671514"/>
            <a:ext cx="12112486" cy="792162"/>
          </a:xfrm>
        </p:spPr>
        <p:txBody>
          <a:bodyPr/>
          <a:lstStyle/>
          <a:p>
            <a:r>
              <a:rPr lang="cs-CZ" sz="2800" dirty="0"/>
              <a:t>Požadavky na oblast </a:t>
            </a:r>
            <a:r>
              <a:rPr lang="de-DE" sz="2800" dirty="0"/>
              <a:t>Digital and App Innovation (Azure)</a:t>
            </a:r>
            <a:r>
              <a:rPr lang="cs-CZ" sz="2800" dirty="0"/>
              <a:t>: Performance – 30b.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CA14D88-7745-4889-89C3-63EEA70F3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6600" y="2255838"/>
            <a:ext cx="820746" cy="79216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C041CC0-5C08-4417-855F-070B9856F37B}"/>
              </a:ext>
            </a:extLst>
          </p:cNvPr>
          <p:cNvSpPr txBox="1"/>
          <p:nvPr/>
        </p:nvSpPr>
        <p:spPr>
          <a:xfrm>
            <a:off x="532744" y="2586335"/>
            <a:ext cx="5563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Net </a:t>
            </a:r>
            <a:r>
              <a:rPr lang="de-DE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customer</a:t>
            </a:r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adds</a:t>
            </a:r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– M365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143770-80B3-4D2A-BE1F-34FE0BFC37E8}"/>
              </a:ext>
            </a:extLst>
          </p:cNvPr>
          <p:cNvSpPr txBox="1"/>
          <p:nvPr/>
        </p:nvSpPr>
        <p:spPr>
          <a:xfrm>
            <a:off x="476568" y="6288437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>
                <a:latin typeface="+mn-lt"/>
              </a:rPr>
              <a:t>* Všechna data a požadavky se mohou změnit.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6CA694-CC64-7B5C-C31C-576D90988FFD}"/>
              </a:ext>
            </a:extLst>
          </p:cNvPr>
          <p:cNvSpPr txBox="1"/>
          <p:nvPr/>
        </p:nvSpPr>
        <p:spPr>
          <a:xfrm>
            <a:off x="532744" y="5152595"/>
            <a:ext cx="111265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Each qualifying net customer tenant added is worth 10 points, up to a maximum of 30 points, obtained from three customer adds.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5589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A3A38423-639C-4F6A-BA70-8EE860D36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44" y="772013"/>
            <a:ext cx="11506855" cy="792162"/>
          </a:xfrm>
        </p:spPr>
        <p:txBody>
          <a:bodyPr/>
          <a:lstStyle/>
          <a:p>
            <a:r>
              <a:rPr lang="cs-CZ" dirty="0"/>
              <a:t>Požadavky na oblast </a:t>
            </a:r>
            <a:r>
              <a:rPr lang="de-DE" dirty="0"/>
              <a:t>Digital and App Innovation (Azure)</a:t>
            </a:r>
            <a:r>
              <a:rPr lang="cs-CZ" dirty="0"/>
              <a:t>: </a:t>
            </a:r>
            <a:r>
              <a:rPr lang="cs-CZ" dirty="0" err="1"/>
              <a:t>Skilling</a:t>
            </a:r>
            <a:r>
              <a:rPr lang="cs-CZ" dirty="0"/>
              <a:t> – 40b.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D764223-CCAA-4EFD-BF26-F41FC4418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124" y="2446919"/>
            <a:ext cx="813717" cy="79216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2863C6B-37E1-4727-BA42-928A5F6D8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793" y="2446919"/>
            <a:ext cx="720147" cy="792162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CB09EDFB-C074-4214-9F1D-9BAD42B9F49E}"/>
              </a:ext>
            </a:extLst>
          </p:cNvPr>
          <p:cNvSpPr txBox="1"/>
          <p:nvPr/>
        </p:nvSpPr>
        <p:spPr>
          <a:xfrm>
            <a:off x="505060" y="2736690"/>
            <a:ext cx="388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Středně pokročilé certifikace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7FB5847-1A7E-4911-B5B5-0D89157ECADD}"/>
              </a:ext>
            </a:extLst>
          </p:cNvPr>
          <p:cNvSpPr txBox="1"/>
          <p:nvPr/>
        </p:nvSpPr>
        <p:spPr>
          <a:xfrm>
            <a:off x="6312327" y="2765445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>
                <a:solidFill>
                  <a:schemeClr val="accent1"/>
                </a:solidFill>
                <a:latin typeface="+mn-lt"/>
              </a:rPr>
              <a:t>Pokročilé certifikace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82DC6EB-EC27-4D45-812E-011FF37797EC}"/>
              </a:ext>
            </a:extLst>
          </p:cNvPr>
          <p:cNvSpPr txBox="1"/>
          <p:nvPr/>
        </p:nvSpPr>
        <p:spPr>
          <a:xfrm>
            <a:off x="532744" y="3203763"/>
            <a:ext cx="5334656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  <a:cs typeface="Arial"/>
              </a:rPr>
              <a:t>Pro získání kvalifikace jsou vyžadovány </a:t>
            </a:r>
            <a:r>
              <a:rPr lang="cs-CZ" sz="1400" b="1">
                <a:latin typeface="+mn-lt"/>
                <a:cs typeface="Arial"/>
              </a:rPr>
              <a:t>2</a:t>
            </a:r>
            <a:r>
              <a:rPr lang="cs-CZ" sz="1400">
                <a:latin typeface="+mn-lt"/>
                <a:cs typeface="Arial"/>
              </a:rPr>
              <a:t> certifikace </a:t>
            </a:r>
            <a:r>
              <a:rPr lang="cs-CZ" sz="1400">
                <a:latin typeface="+mn-lt"/>
                <a:cs typeface="Arial"/>
                <a:hlinkClick r:id="rId4"/>
              </a:rPr>
              <a:t>Azure Administrator Associate</a:t>
            </a:r>
            <a:r>
              <a:rPr lang="cs-CZ" sz="1400">
                <a:latin typeface="+mn-lt"/>
                <a:cs typeface="Arial"/>
                <a:hlinkClick r:id="rId5"/>
              </a:rPr>
              <a:t> (AZ-104)</a:t>
            </a:r>
            <a:r>
              <a:rPr lang="cs-CZ" sz="1400">
                <a:latin typeface="+mn-lt"/>
                <a:cs typeface="Arial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  <a:cs typeface="Arial"/>
              </a:rPr>
              <a:t># osob s certifikátem pro některou z následujících činností:</a:t>
            </a:r>
          </a:p>
          <a:p>
            <a:pPr marL="893445" lvl="1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  <a:cs typeface="Arial"/>
                <a:hlinkClick r:id="rId6"/>
              </a:rPr>
              <a:t>Azure Developer Associate</a:t>
            </a:r>
            <a:r>
              <a:rPr lang="cs-CZ" sz="1400">
                <a:latin typeface="+mn-lt"/>
                <a:cs typeface="Arial"/>
              </a:rPr>
              <a:t> </a:t>
            </a:r>
            <a:r>
              <a:rPr lang="cs-CZ" sz="1400">
                <a:latin typeface="+mn-lt"/>
                <a:cs typeface="Arial"/>
                <a:hlinkClick r:id="rId7"/>
              </a:rPr>
              <a:t>(AZ-204)</a:t>
            </a:r>
          </a:p>
          <a:p>
            <a:pPr marL="893445" lvl="1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  <a:cs typeface="Arial"/>
                <a:hlinkClick r:id="rId8"/>
              </a:rPr>
              <a:t>Power Platform Developer Associate</a:t>
            </a:r>
            <a:r>
              <a:rPr lang="cs-CZ" sz="1400">
                <a:latin typeface="+mn-lt"/>
                <a:cs typeface="Arial"/>
              </a:rPr>
              <a:t> </a:t>
            </a:r>
            <a:r>
              <a:rPr lang="cs-CZ" sz="1400">
                <a:latin typeface="+mn-lt"/>
                <a:cs typeface="Arial"/>
                <a:hlinkClick r:id="rId9"/>
              </a:rPr>
              <a:t>(PL-400)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022875B-79F3-4EE9-9F00-C05C6DECCC5B}"/>
              </a:ext>
            </a:extLst>
          </p:cNvPr>
          <p:cNvSpPr txBox="1"/>
          <p:nvPr/>
        </p:nvSpPr>
        <p:spPr>
          <a:xfrm>
            <a:off x="6324600" y="3206794"/>
            <a:ext cx="5334656" cy="16004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  <a:cs typeface="Arial"/>
              </a:rPr>
              <a:t>Pro získání kvalifikace jsou vyžadovány </a:t>
            </a:r>
            <a:r>
              <a:rPr lang="cs-CZ" sz="1400" b="1">
                <a:latin typeface="+mn-lt"/>
                <a:cs typeface="Arial"/>
              </a:rPr>
              <a:t>2</a:t>
            </a:r>
            <a:r>
              <a:rPr lang="cs-CZ" sz="1400">
                <a:latin typeface="+mn-lt"/>
                <a:cs typeface="Arial"/>
              </a:rPr>
              <a:t> certifikace </a:t>
            </a:r>
            <a:r>
              <a:rPr lang="cs-CZ" sz="1400">
                <a:latin typeface="+mn-lt"/>
                <a:cs typeface="Arial"/>
                <a:hlinkClick r:id="rId10"/>
              </a:rPr>
              <a:t>Azure Solutions Architect Expert</a:t>
            </a:r>
            <a:r>
              <a:rPr lang="cs-CZ" sz="1400">
                <a:latin typeface="+mn-lt"/>
                <a:cs typeface="Arial"/>
              </a:rPr>
              <a:t> </a:t>
            </a:r>
            <a:r>
              <a:rPr lang="cs-CZ" sz="1400">
                <a:latin typeface="+mn-lt"/>
                <a:cs typeface="Arial"/>
                <a:hlinkClick r:id="rId11"/>
              </a:rPr>
              <a:t>(AZ-305)</a:t>
            </a:r>
            <a:r>
              <a:rPr lang="cs-CZ" sz="1400">
                <a:latin typeface="+mn-lt"/>
                <a:cs typeface="Arial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  <a:cs typeface="Arial"/>
              </a:rPr>
              <a:t># osob s certifikátem pro některou z následujících činností:</a:t>
            </a:r>
          </a:p>
          <a:p>
            <a:pPr marL="893445" lvl="1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  <a:cs typeface="Arial"/>
                <a:hlinkClick r:id="rId12"/>
              </a:rPr>
              <a:t>Azure IoT Developer Specialty </a:t>
            </a:r>
            <a:r>
              <a:rPr lang="cs-CZ" sz="1400">
                <a:latin typeface="+mn-lt"/>
                <a:cs typeface="Arial"/>
                <a:hlinkClick r:id="rId13"/>
              </a:rPr>
              <a:t>(AZ-220)</a:t>
            </a:r>
            <a:r>
              <a:rPr lang="cs-CZ" sz="1400">
                <a:latin typeface="+mn-lt"/>
                <a:cs typeface="Arial"/>
                <a:hlinkClick r:id="rId14"/>
              </a:rPr>
              <a:t>;</a:t>
            </a:r>
            <a:r>
              <a:rPr lang="cs-CZ" sz="1400">
                <a:latin typeface="+mn-lt"/>
                <a:cs typeface="Arial"/>
              </a:rPr>
              <a:t>NEBO</a:t>
            </a:r>
          </a:p>
          <a:p>
            <a:pPr marL="893445" lvl="1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  <a:cs typeface="Arial"/>
                <a:hlinkClick r:id="rId15"/>
              </a:rPr>
              <a:t>Azure DevOps Engineer Expert</a:t>
            </a:r>
            <a:r>
              <a:rPr lang="cs-CZ" sz="1400">
                <a:latin typeface="+mn-lt"/>
                <a:cs typeface="Arial"/>
              </a:rPr>
              <a:t> </a:t>
            </a:r>
            <a:r>
              <a:rPr lang="cs-CZ" sz="1400">
                <a:latin typeface="+mn-lt"/>
                <a:cs typeface="Arial"/>
                <a:hlinkClick r:id="rId16"/>
              </a:rPr>
              <a:t>(AZ-400)</a:t>
            </a:r>
            <a:r>
              <a:rPr lang="cs-CZ" sz="1400">
                <a:solidFill>
                  <a:srgbClr val="00B0F0"/>
                </a:solidFill>
                <a:latin typeface="+mn-lt"/>
                <a:cs typeface="Arial"/>
                <a:hlinkClick r:id="rId16"/>
              </a:rPr>
              <a:t>;</a:t>
            </a:r>
            <a:r>
              <a:rPr lang="cs-CZ" sz="1400">
                <a:latin typeface="+mn-lt"/>
                <a:cs typeface="Arial"/>
                <a:hlinkClick r:id="rId16"/>
              </a:rPr>
              <a:t> </a:t>
            </a:r>
            <a:r>
              <a:rPr lang="cs-CZ" sz="1400">
                <a:latin typeface="+mn-lt"/>
                <a:cs typeface="Arial"/>
              </a:rPr>
              <a:t>NEBO</a:t>
            </a:r>
          </a:p>
          <a:p>
            <a:pPr marL="893445" lvl="1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  <a:cs typeface="Arial"/>
                <a:hlinkClick r:id="rId17"/>
              </a:rPr>
              <a:t>Power Platform Solution Architect Expert</a:t>
            </a:r>
            <a:r>
              <a:rPr lang="cs-CZ" sz="1400">
                <a:ln w="0"/>
                <a:latin typeface="+mn-lt"/>
                <a:cs typeface="Arial"/>
              </a:rPr>
              <a:t> </a:t>
            </a:r>
            <a:r>
              <a:rPr lang="cs-CZ" sz="1400">
                <a:ln w="0"/>
                <a:latin typeface="+mn-lt"/>
                <a:cs typeface="Arial"/>
                <a:hlinkClick r:id="rId18"/>
              </a:rPr>
              <a:t>(PL-600)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076323-8E5A-4554-AB56-ACE0A7055639}"/>
              </a:ext>
            </a:extLst>
          </p:cNvPr>
          <p:cNvSpPr txBox="1"/>
          <p:nvPr/>
        </p:nvSpPr>
        <p:spPr>
          <a:xfrm>
            <a:off x="476568" y="6288437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>
                <a:latin typeface="+mn-lt"/>
              </a:rPr>
              <a:t>* Všechna data a požadavky se mohou změnit.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B543B5-9DCF-DFAB-36D2-8474A133E0E7}"/>
              </a:ext>
            </a:extLst>
          </p:cNvPr>
          <p:cNvSpPr txBox="1"/>
          <p:nvPr/>
        </p:nvSpPr>
        <p:spPr>
          <a:xfrm>
            <a:off x="505060" y="5027074"/>
            <a:ext cx="54547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Unikátní certifikace = 4</a:t>
            </a:r>
            <a:r>
              <a:rPr lang="en-US" sz="1600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cs-CZ" sz="1600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body,</a:t>
            </a:r>
            <a:r>
              <a:rPr lang="en-US" sz="1600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cs-CZ" sz="1600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maximum 20 bodů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6774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2E8A14-6DC1-4EBD-80A5-F573CFB65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Program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522E58B-6179-4FC8-9A34-C7715677A47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200" y="1600200"/>
            <a:ext cx="11128375" cy="4522304"/>
          </a:xfrm>
          <a:prstGeom prst="rect">
            <a:avLst/>
          </a:prstGeom>
        </p:spPr>
        <p:txBody>
          <a:bodyPr/>
          <a:lstStyle/>
          <a:p>
            <a:r>
              <a:rPr lang="cs-CZ" sz="2000" dirty="0">
                <a:solidFill>
                  <a:srgbClr val="000000"/>
                </a:solidFill>
              </a:rPr>
              <a:t>Přehled</a:t>
            </a:r>
          </a:p>
          <a:p>
            <a:r>
              <a:rPr lang="cs-CZ" sz="2000" dirty="0">
                <a:solidFill>
                  <a:srgbClr val="000000"/>
                </a:solidFill>
              </a:rPr>
              <a:t>Oblasti </a:t>
            </a:r>
          </a:p>
          <a:p>
            <a:pPr lvl="1"/>
            <a:r>
              <a:rPr lang="cs-CZ" sz="1800" dirty="0" err="1">
                <a:solidFill>
                  <a:srgbClr val="000000"/>
                </a:solidFill>
              </a:rPr>
              <a:t>Solutions</a:t>
            </a:r>
            <a:r>
              <a:rPr lang="cs-CZ" sz="1800" dirty="0">
                <a:solidFill>
                  <a:srgbClr val="000000"/>
                </a:solidFill>
              </a:rPr>
              <a:t> Partner </a:t>
            </a:r>
            <a:r>
              <a:rPr lang="cs-CZ" sz="1800" dirty="0" err="1">
                <a:solidFill>
                  <a:srgbClr val="000000"/>
                </a:solidFill>
              </a:rPr>
              <a:t>for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err="1">
                <a:solidFill>
                  <a:srgbClr val="000000"/>
                </a:solidFill>
              </a:rPr>
              <a:t>Infrastructure</a:t>
            </a:r>
            <a:endParaRPr lang="cs-CZ" sz="1800" dirty="0">
              <a:solidFill>
                <a:srgbClr val="000000"/>
              </a:solidFill>
            </a:endParaRPr>
          </a:p>
          <a:p>
            <a:pPr lvl="1"/>
            <a:r>
              <a:rPr lang="cs-CZ" sz="1800" dirty="0" err="1">
                <a:solidFill>
                  <a:srgbClr val="000000"/>
                </a:solidFill>
              </a:rPr>
              <a:t>Solutions</a:t>
            </a:r>
            <a:r>
              <a:rPr lang="cs-CZ" sz="1800" dirty="0">
                <a:solidFill>
                  <a:srgbClr val="000000"/>
                </a:solidFill>
              </a:rPr>
              <a:t> Partner </a:t>
            </a:r>
            <a:r>
              <a:rPr lang="cs-CZ" sz="1800" dirty="0" err="1">
                <a:solidFill>
                  <a:srgbClr val="000000"/>
                </a:solidFill>
              </a:rPr>
              <a:t>for</a:t>
            </a:r>
            <a:r>
              <a:rPr lang="cs-CZ" sz="1800" dirty="0">
                <a:solidFill>
                  <a:srgbClr val="000000"/>
                </a:solidFill>
              </a:rPr>
              <a:t> Data &amp; AI</a:t>
            </a:r>
          </a:p>
          <a:p>
            <a:pPr lvl="1"/>
            <a:r>
              <a:rPr lang="cs-CZ" sz="1800" dirty="0" err="1">
                <a:solidFill>
                  <a:srgbClr val="000000"/>
                </a:solidFill>
              </a:rPr>
              <a:t>Solutions</a:t>
            </a:r>
            <a:r>
              <a:rPr lang="cs-CZ" sz="1800" dirty="0">
                <a:solidFill>
                  <a:srgbClr val="000000"/>
                </a:solidFill>
              </a:rPr>
              <a:t> Partner </a:t>
            </a:r>
            <a:r>
              <a:rPr lang="cs-CZ" sz="1800" dirty="0" err="1">
                <a:solidFill>
                  <a:srgbClr val="000000"/>
                </a:solidFill>
              </a:rPr>
              <a:t>for</a:t>
            </a:r>
            <a:r>
              <a:rPr lang="cs-CZ" sz="1800" dirty="0">
                <a:solidFill>
                  <a:srgbClr val="000000"/>
                </a:solidFill>
              </a:rPr>
              <a:t> Digital and </a:t>
            </a:r>
            <a:r>
              <a:rPr lang="cs-CZ" sz="1800" dirty="0" err="1">
                <a:solidFill>
                  <a:srgbClr val="000000"/>
                </a:solidFill>
              </a:rPr>
              <a:t>App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err="1">
                <a:solidFill>
                  <a:srgbClr val="000000"/>
                </a:solidFill>
              </a:rPr>
              <a:t>innovations</a:t>
            </a:r>
            <a:endParaRPr lang="cs-CZ" sz="1800" dirty="0">
              <a:solidFill>
                <a:srgbClr val="000000"/>
              </a:solidFill>
            </a:endParaRPr>
          </a:p>
          <a:p>
            <a:pPr lvl="1"/>
            <a:r>
              <a:rPr lang="cs-CZ" sz="1800" dirty="0" err="1">
                <a:solidFill>
                  <a:srgbClr val="000000"/>
                </a:solidFill>
              </a:rPr>
              <a:t>Solutions</a:t>
            </a:r>
            <a:r>
              <a:rPr lang="cs-CZ" sz="1800" dirty="0">
                <a:solidFill>
                  <a:srgbClr val="000000"/>
                </a:solidFill>
              </a:rPr>
              <a:t> Partner </a:t>
            </a:r>
            <a:r>
              <a:rPr lang="cs-CZ" sz="1800" dirty="0" err="1">
                <a:solidFill>
                  <a:srgbClr val="000000"/>
                </a:solidFill>
              </a:rPr>
              <a:t>for</a:t>
            </a:r>
            <a:r>
              <a:rPr lang="cs-CZ" sz="1800" dirty="0">
                <a:solidFill>
                  <a:srgbClr val="000000"/>
                </a:solidFill>
              </a:rPr>
              <a:t>  </a:t>
            </a:r>
            <a:r>
              <a:rPr lang="cs-CZ" sz="1800" dirty="0" err="1">
                <a:solidFill>
                  <a:srgbClr val="000000"/>
                </a:solidFill>
              </a:rPr>
              <a:t>Modern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err="1">
                <a:solidFill>
                  <a:srgbClr val="000000"/>
                </a:solidFill>
              </a:rPr>
              <a:t>Work</a:t>
            </a:r>
            <a:endParaRPr lang="cs-CZ" sz="1800" dirty="0">
              <a:solidFill>
                <a:srgbClr val="000000"/>
              </a:solidFill>
            </a:endParaRPr>
          </a:p>
          <a:p>
            <a:pPr lvl="1"/>
            <a:r>
              <a:rPr lang="cs-CZ" sz="1800" dirty="0" err="1">
                <a:solidFill>
                  <a:srgbClr val="000000"/>
                </a:solidFill>
              </a:rPr>
              <a:t>Solutions</a:t>
            </a:r>
            <a:r>
              <a:rPr lang="cs-CZ" sz="1800" dirty="0">
                <a:solidFill>
                  <a:srgbClr val="000000"/>
                </a:solidFill>
              </a:rPr>
              <a:t> Partner </a:t>
            </a:r>
            <a:r>
              <a:rPr lang="cs-CZ" sz="1800" dirty="0" err="1">
                <a:solidFill>
                  <a:srgbClr val="000000"/>
                </a:solidFill>
              </a:rPr>
              <a:t>for</a:t>
            </a:r>
            <a:r>
              <a:rPr lang="cs-CZ" sz="1800" dirty="0">
                <a:solidFill>
                  <a:srgbClr val="000000"/>
                </a:solidFill>
              </a:rPr>
              <a:t>  </a:t>
            </a:r>
            <a:r>
              <a:rPr lang="cs-CZ" sz="1800" dirty="0" err="1">
                <a:solidFill>
                  <a:srgbClr val="000000"/>
                </a:solidFill>
              </a:rPr>
              <a:t>Security</a:t>
            </a:r>
            <a:endParaRPr lang="cs-CZ" sz="1800" dirty="0">
              <a:solidFill>
                <a:srgbClr val="000000"/>
              </a:solidFill>
            </a:endParaRPr>
          </a:p>
          <a:p>
            <a:pPr lvl="1"/>
            <a:r>
              <a:rPr lang="cs-CZ" sz="1800" dirty="0" err="1">
                <a:solidFill>
                  <a:srgbClr val="000000"/>
                </a:solidFill>
              </a:rPr>
              <a:t>Solutions</a:t>
            </a:r>
            <a:r>
              <a:rPr lang="cs-CZ" sz="1800" dirty="0">
                <a:solidFill>
                  <a:srgbClr val="000000"/>
                </a:solidFill>
              </a:rPr>
              <a:t> Partner </a:t>
            </a:r>
            <a:r>
              <a:rPr lang="cs-CZ" sz="1800" dirty="0" err="1">
                <a:solidFill>
                  <a:srgbClr val="000000"/>
                </a:solidFill>
              </a:rPr>
              <a:t>for</a:t>
            </a:r>
            <a:r>
              <a:rPr lang="cs-CZ" sz="1800" dirty="0">
                <a:solidFill>
                  <a:srgbClr val="000000"/>
                </a:solidFill>
              </a:rPr>
              <a:t> Business </a:t>
            </a:r>
          </a:p>
          <a:p>
            <a:r>
              <a:rPr lang="cs-CZ" sz="2000" dirty="0">
                <a:solidFill>
                  <a:srgbClr val="000000"/>
                </a:solidFill>
              </a:rPr>
              <a:t>Zobrazení stavu v Partner </a:t>
            </a:r>
            <a:r>
              <a:rPr lang="cs-CZ" sz="2000" dirty="0" err="1">
                <a:solidFill>
                  <a:srgbClr val="000000"/>
                </a:solidFill>
              </a:rPr>
              <a:t>central</a:t>
            </a:r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dirty="0">
                <a:solidFill>
                  <a:srgbClr val="000000"/>
                </a:solidFill>
              </a:rPr>
              <a:t>Dobré vědět</a:t>
            </a:r>
          </a:p>
          <a:p>
            <a:r>
              <a:rPr lang="cs-CZ" sz="2000" dirty="0">
                <a:solidFill>
                  <a:srgbClr val="000000"/>
                </a:solidFill>
              </a:rPr>
              <a:t>Benefity</a:t>
            </a:r>
          </a:p>
          <a:p>
            <a:r>
              <a:rPr lang="cs-CZ" sz="2000" dirty="0">
                <a:solidFill>
                  <a:srgbClr val="000000"/>
                </a:solidFill>
              </a:rPr>
              <a:t>Specializace</a:t>
            </a:r>
          </a:p>
          <a:p>
            <a:r>
              <a:rPr lang="cs-CZ" sz="2000" dirty="0">
                <a:solidFill>
                  <a:srgbClr val="000000"/>
                </a:solidFill>
              </a:rPr>
              <a:t>Závěr a další informace</a:t>
            </a:r>
          </a:p>
          <a:p>
            <a:pPr marL="0" indent="0"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endParaRPr lang="de-DE" sz="2000" dirty="0">
              <a:solidFill>
                <a:srgbClr val="000000"/>
              </a:solidFill>
            </a:endParaRPr>
          </a:p>
          <a:p>
            <a:endParaRPr lang="de-D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0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A3A38423-639C-4F6A-BA70-8EE860D36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44" y="772013"/>
            <a:ext cx="11583055" cy="792162"/>
          </a:xfrm>
        </p:spPr>
        <p:txBody>
          <a:bodyPr/>
          <a:lstStyle/>
          <a:p>
            <a:r>
              <a:rPr lang="cs-CZ" sz="3000" dirty="0"/>
              <a:t>Požadavky na oblast </a:t>
            </a:r>
            <a:r>
              <a:rPr lang="de-DE" sz="3000" dirty="0"/>
              <a:t>Digital and App Innovation (Azure)</a:t>
            </a:r>
            <a:r>
              <a:rPr lang="cs-CZ" sz="3000" dirty="0"/>
              <a:t>: Customer </a:t>
            </a:r>
            <a:r>
              <a:rPr lang="cs-CZ" sz="3000" dirty="0" err="1"/>
              <a:t>success</a:t>
            </a:r>
            <a:endParaRPr lang="cs-CZ" sz="30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B09EDFB-C074-4214-9F1D-9BAD42B9F49E}"/>
              </a:ext>
            </a:extLst>
          </p:cNvPr>
          <p:cNvSpPr txBox="1"/>
          <p:nvPr/>
        </p:nvSpPr>
        <p:spPr>
          <a:xfrm>
            <a:off x="519491" y="2719506"/>
            <a:ext cx="4267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Number</a:t>
            </a:r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of</a:t>
            </a:r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deployed</a:t>
            </a:r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solutions</a:t>
            </a:r>
            <a:endParaRPr lang="de-DE" sz="24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7FB5847-1A7E-4911-B5B5-0D89157ECADD}"/>
              </a:ext>
            </a:extLst>
          </p:cNvPr>
          <p:cNvSpPr txBox="1"/>
          <p:nvPr/>
        </p:nvSpPr>
        <p:spPr>
          <a:xfrm>
            <a:off x="6248400" y="2719505"/>
            <a:ext cx="320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  <a:latin typeface="+mn-lt"/>
              </a:rPr>
              <a:t>ACR Growth (</a:t>
            </a:r>
            <a:r>
              <a:rPr lang="de-DE" sz="2400" b="1" dirty="0" err="1">
                <a:solidFill>
                  <a:schemeClr val="accent1"/>
                </a:solidFill>
                <a:latin typeface="+mn-lt"/>
              </a:rPr>
              <a:t>YoY</a:t>
            </a:r>
            <a:r>
              <a:rPr lang="de-DE" sz="2400" b="1" dirty="0">
                <a:solidFill>
                  <a:schemeClr val="accent1"/>
                </a:solidFill>
                <a:latin typeface="+mn-lt"/>
              </a:rPr>
              <a:t>)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82DC6EB-EC27-4D45-812E-011FF37797EC}"/>
              </a:ext>
            </a:extLst>
          </p:cNvPr>
          <p:cNvSpPr txBox="1"/>
          <p:nvPr/>
        </p:nvSpPr>
        <p:spPr>
          <a:xfrm>
            <a:off x="532743" y="3206796"/>
            <a:ext cx="5410858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Celkový počet pokročilých služeb Azure zastoupených v ACR (úroveň služeb 2) za posledních 12 měsíců</a:t>
            </a:r>
          </a:p>
          <a:p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 Úroveň služeb 2 = všechny kromě:</a:t>
            </a:r>
          </a:p>
          <a:p>
            <a:pPr marL="893763" lvl="1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Virtuální počítače</a:t>
            </a:r>
          </a:p>
          <a:p>
            <a:pPr marL="893763" lvl="1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Licence na virtuální počítače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022875B-79F3-4EE9-9F00-C05C6DECCC5B}"/>
              </a:ext>
            </a:extLst>
          </p:cNvPr>
          <p:cNvSpPr txBox="1"/>
          <p:nvPr/>
        </p:nvSpPr>
        <p:spPr>
          <a:xfrm>
            <a:off x="6248400" y="3206797"/>
            <a:ext cx="52578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20% meziroční růst = ACR dnes – ACR před 12 měsíci děleno ACR před 12 měsíci × 100.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Vyžaduje min. prahovou hodnotu 1 000 USD ACR.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DB92183-3829-4634-BB4F-639D83F2F6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34"/>
          <a:stretch/>
        </p:blipFill>
        <p:spPr>
          <a:xfrm>
            <a:off x="5209178" y="2443423"/>
            <a:ext cx="738274" cy="76337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C8D4FF71-F7CA-4C97-9C55-EDA52B32D3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01" b="-401"/>
          <a:stretch/>
        </p:blipFill>
        <p:spPr>
          <a:xfrm>
            <a:off x="10788972" y="2401822"/>
            <a:ext cx="717228" cy="7921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1FA316-E6F8-4968-8D5E-52F7C52BFA27}"/>
              </a:ext>
            </a:extLst>
          </p:cNvPr>
          <p:cNvSpPr txBox="1"/>
          <p:nvPr/>
        </p:nvSpPr>
        <p:spPr>
          <a:xfrm>
            <a:off x="476568" y="6288437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>
                <a:latin typeface="+mn-lt"/>
              </a:rPr>
              <a:t>* Všechna data a požadavky se mohou změnit.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7645C9-51D4-2B14-9DD3-DD480DDE0C14}"/>
              </a:ext>
            </a:extLst>
          </p:cNvPr>
          <p:cNvSpPr txBox="1"/>
          <p:nvPr/>
        </p:nvSpPr>
        <p:spPr>
          <a:xfrm>
            <a:off x="476568" y="4995774"/>
            <a:ext cx="54108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Each eligible deployed service gets two points, for up to a maximum of 10 points, obtained from five services</a:t>
            </a:r>
            <a:endParaRPr lang="cs-CZ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2AEB65-00A7-0A6F-79CE-2AE851FDC072}"/>
              </a:ext>
            </a:extLst>
          </p:cNvPr>
          <p:cNvSpPr txBox="1"/>
          <p:nvPr/>
        </p:nvSpPr>
        <p:spPr>
          <a:xfrm>
            <a:off x="6304578" y="4336500"/>
            <a:ext cx="514389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Every 10% growth in monthly consumption value is worth 10 points, for up to a maximum of 20 points, obtained from 20% growth.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84726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0F37846-219A-44CC-B3CD-7DA3D62303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1"/>
            <a:r>
              <a:rPr lang="de-DE" sz="4400" dirty="0"/>
              <a:t>Solutions </a:t>
            </a:r>
            <a:r>
              <a:rPr lang="de-DE" sz="4400" dirty="0" err="1"/>
              <a:t>partner</a:t>
            </a:r>
            <a:r>
              <a:rPr lang="de-DE" sz="4400" dirty="0"/>
              <a:t> </a:t>
            </a:r>
            <a:r>
              <a:rPr lang="de-DE" sz="4400" dirty="0" err="1"/>
              <a:t>for</a:t>
            </a:r>
            <a:r>
              <a:rPr lang="de-DE" sz="4400" dirty="0"/>
              <a:t> Modern Work</a:t>
            </a:r>
          </a:p>
        </p:txBody>
      </p:sp>
    </p:spTree>
    <p:extLst>
      <p:ext uri="{BB962C8B-B14F-4D97-AF65-F5344CB8AC3E}">
        <p14:creationId xmlns:p14="http://schemas.microsoft.com/office/powerpoint/2010/main" val="34322315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111CF6-1AC2-4C5C-A657-31B8AE81D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/>
              <a:t>Solutions </a:t>
            </a:r>
            <a:r>
              <a:rPr lang="de-DE" sz="3600" dirty="0" err="1"/>
              <a:t>partner</a:t>
            </a:r>
            <a:r>
              <a:rPr lang="de-DE" sz="3600" dirty="0"/>
              <a:t> </a:t>
            </a:r>
            <a:r>
              <a:rPr lang="de-DE" sz="3600" dirty="0" err="1"/>
              <a:t>for</a:t>
            </a:r>
            <a:r>
              <a:rPr lang="de-DE" sz="3600" dirty="0"/>
              <a:t> Modern Work</a:t>
            </a:r>
            <a:endParaRPr lang="cs-CZ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FAA5EF8-D8ED-4292-8B86-80E40E609DE5}"/>
              </a:ext>
            </a:extLst>
          </p:cNvPr>
          <p:cNvSpPr txBox="1"/>
          <p:nvPr/>
        </p:nvSpPr>
        <p:spPr>
          <a:xfrm>
            <a:off x="533400" y="1524000"/>
            <a:ext cx="11125855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  <a:latin typeface="+mn-lt"/>
              </a:rPr>
              <a:t>Jako </a:t>
            </a:r>
            <a:r>
              <a:rPr lang="cs-CZ" sz="1400" dirty="0" err="1">
                <a:solidFill>
                  <a:srgbClr val="000000"/>
                </a:solidFill>
                <a:latin typeface="+mn-lt"/>
              </a:rPr>
              <a:t>Solutions</a:t>
            </a:r>
            <a:r>
              <a:rPr lang="cs-CZ" sz="1400" dirty="0">
                <a:solidFill>
                  <a:srgbClr val="000000"/>
                </a:solidFill>
                <a:latin typeface="+mn-lt"/>
              </a:rPr>
              <a:t> partner </a:t>
            </a:r>
            <a:r>
              <a:rPr lang="cs-CZ" sz="1400" dirty="0" err="1">
                <a:solidFill>
                  <a:srgbClr val="000000"/>
                </a:solidFill>
                <a:latin typeface="+mn-lt"/>
              </a:rPr>
              <a:t>for</a:t>
            </a:r>
            <a:r>
              <a:rPr lang="cs-CZ" sz="1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+mn-lt"/>
              </a:rPr>
              <a:t>Modern</a:t>
            </a:r>
            <a:r>
              <a:rPr lang="cs-CZ" sz="1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+mn-lt"/>
              </a:rPr>
              <a:t>Work</a:t>
            </a:r>
            <a:r>
              <a:rPr lang="cs-CZ" sz="1400" dirty="0">
                <a:solidFill>
                  <a:srgbClr val="000000"/>
                </a:solidFill>
                <a:latin typeface="+mn-lt"/>
              </a:rPr>
              <a:t> prokážete své široké schopnosti, jak pomoci zákazníkům zvýšit produktivitu a přejít na hybridní práci pomocí Microsoft 365. Získání označení Partner pro řešení v oblasti moderní práce umožňuje zákazníkům identifikovat vás jako partnera, který se zavázal k poskytování školení a akreditace a který dodal řešení vedoucí k úspěchu zákazníka.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FA8688-3050-412B-950C-F4C90A39C409}"/>
              </a:ext>
            </a:extLst>
          </p:cNvPr>
          <p:cNvSpPr txBox="1"/>
          <p:nvPr/>
        </p:nvSpPr>
        <p:spPr>
          <a:xfrm>
            <a:off x="532090" y="2338864"/>
            <a:ext cx="11125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bg2"/>
                </a:solidFill>
                <a:latin typeface="+mn-lt"/>
              </a:rPr>
              <a:t>Pokud tyto činnosti popisují vaši práci, zvažte získání označení </a:t>
            </a:r>
            <a:r>
              <a:rPr lang="cs-CZ" sz="1400" dirty="0" err="1">
                <a:solidFill>
                  <a:schemeClr val="bg2"/>
                </a:solidFill>
                <a:latin typeface="+mn-lt"/>
              </a:rPr>
              <a:t>Solutions</a:t>
            </a:r>
            <a:r>
              <a:rPr lang="cs-CZ" sz="1400" dirty="0">
                <a:solidFill>
                  <a:schemeClr val="bg2"/>
                </a:solidFill>
                <a:latin typeface="+mn-lt"/>
              </a:rPr>
              <a:t> partner </a:t>
            </a:r>
            <a:r>
              <a:rPr lang="cs-CZ" sz="1400" dirty="0" err="1">
                <a:solidFill>
                  <a:schemeClr val="bg2"/>
                </a:solidFill>
                <a:latin typeface="+mn-lt"/>
              </a:rPr>
              <a:t>for</a:t>
            </a:r>
            <a:r>
              <a:rPr lang="cs-CZ" sz="1400" dirty="0">
                <a:solidFill>
                  <a:schemeClr val="bg2"/>
                </a:solidFill>
                <a:latin typeface="+mn-lt"/>
              </a:rPr>
              <a:t> </a:t>
            </a:r>
            <a:r>
              <a:rPr lang="cs-CZ" sz="1400" dirty="0" err="1">
                <a:solidFill>
                  <a:schemeClr val="bg2"/>
                </a:solidFill>
                <a:latin typeface="+mn-lt"/>
              </a:rPr>
              <a:t>Modern</a:t>
            </a:r>
            <a:r>
              <a:rPr lang="cs-CZ" sz="1400" dirty="0">
                <a:solidFill>
                  <a:schemeClr val="bg2"/>
                </a:solidFill>
                <a:latin typeface="+mn-lt"/>
              </a:rPr>
              <a:t> </a:t>
            </a:r>
            <a:r>
              <a:rPr lang="cs-CZ" sz="1400" dirty="0" err="1">
                <a:solidFill>
                  <a:schemeClr val="bg2"/>
                </a:solidFill>
                <a:latin typeface="+mn-lt"/>
              </a:rPr>
              <a:t>Work</a:t>
            </a:r>
            <a:r>
              <a:rPr lang="cs-CZ" sz="1400" dirty="0">
                <a:solidFill>
                  <a:schemeClr val="bg2"/>
                </a:solidFill>
                <a:latin typeface="+mn-lt"/>
              </a:rPr>
              <a:t>: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00AE6F7-EB08-45C7-A38E-35388BE96C08}"/>
              </a:ext>
            </a:extLst>
          </p:cNvPr>
          <p:cNvSpPr txBox="1"/>
          <p:nvPr/>
        </p:nvSpPr>
        <p:spPr>
          <a:xfrm>
            <a:off x="532090" y="2646641"/>
            <a:ext cx="79767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+mn-lt"/>
              </a:rPr>
              <a:t>Nasazování, podpora zavádění a správa aplikací a služeb Microsoft 365, které zákazníkům pomáhají pracovat, učit se, organizovat, propojovat a vytvářet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+mn-lt"/>
              </a:rPr>
              <a:t>Posílení osobního </a:t>
            </a:r>
            <a:r>
              <a:rPr lang="cs-CZ" sz="1400" dirty="0" err="1">
                <a:solidFill>
                  <a:srgbClr val="000000"/>
                </a:solidFill>
                <a:latin typeface="+mn-lt"/>
              </a:rPr>
              <a:t>computingu</a:t>
            </a:r>
            <a:r>
              <a:rPr lang="cs-CZ" sz="1400" dirty="0">
                <a:solidFill>
                  <a:srgbClr val="000000"/>
                </a:solidFill>
                <a:latin typeface="+mn-lt"/>
              </a:rPr>
              <a:t> pomocí služeb pro nasazení a moderní správu systému Windows a Windows 365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+mn-lt"/>
              </a:rPr>
              <a:t>Implementace, podpora přijetí a správa Microsoft Teams, Microsoft Teams </a:t>
            </a:r>
            <a:r>
              <a:rPr lang="cs-CZ" sz="1400" dirty="0" err="1">
                <a:solidFill>
                  <a:srgbClr val="000000"/>
                </a:solidFill>
                <a:latin typeface="+mn-lt"/>
              </a:rPr>
              <a:t>Devices</a:t>
            </a:r>
            <a:r>
              <a:rPr lang="cs-CZ" sz="1400" dirty="0">
                <a:solidFill>
                  <a:srgbClr val="000000"/>
                </a:solidFill>
                <a:latin typeface="+mn-lt"/>
              </a:rPr>
              <a:t> a Microsoft Teams </a:t>
            </a:r>
            <a:r>
              <a:rPr lang="cs-CZ" sz="1400" dirty="0" err="1">
                <a:solidFill>
                  <a:srgbClr val="000000"/>
                </a:solidFill>
                <a:latin typeface="+mn-lt"/>
              </a:rPr>
              <a:t>Rooms</a:t>
            </a:r>
            <a:r>
              <a:rPr lang="cs-CZ" sz="1400" dirty="0">
                <a:solidFill>
                  <a:srgbClr val="000000"/>
                </a:solidFill>
                <a:latin typeface="+mn-lt"/>
              </a:rPr>
              <a:t>, které pomáhají zákazníkům komunikovat a spolupracovat pomocí chatu, schůzek a hovorů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+mn-lt"/>
              </a:rPr>
              <a:t>Poskytování služeb a řešení pro digitalizaci práce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+mn-lt"/>
              </a:rPr>
              <a:t>Poskytování služeb a řešení pro zlepšení zkušeností zaměstnanců s Microsoft </a:t>
            </a:r>
            <a:r>
              <a:rPr lang="cs-CZ" sz="1400" dirty="0" err="1">
                <a:solidFill>
                  <a:srgbClr val="000000"/>
                </a:solidFill>
                <a:latin typeface="+mn-lt"/>
              </a:rPr>
              <a:t>Viva</a:t>
            </a:r>
            <a:r>
              <a:rPr lang="cs-CZ" sz="1400" dirty="0">
                <a:solidFill>
                  <a:srgbClr val="000000"/>
                </a:solidFill>
                <a:latin typeface="+mn-lt"/>
              </a:rPr>
              <a:t> s cílem pomoci zákazníkům využívat znalosti a zkušenosti, posilovat kulturu a komunikaci, urychlovat zvyšování kvalifikace a růstu nebo vyvažovat produktivitu a duševní pohodu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+mn-lt"/>
              </a:rPr>
              <a:t>Vytváření vlastních aplikací a řešení na platformě Microsoft 365 podle specifických potřeb vašich zákazníků </a:t>
            </a:r>
          </a:p>
        </p:txBody>
      </p:sp>
      <p:sp>
        <p:nvSpPr>
          <p:cNvPr id="8" name="Textfeld 7">
            <a:hlinkClick r:id="rId2"/>
            <a:extLst>
              <a:ext uri="{FF2B5EF4-FFF2-40B4-BE49-F238E27FC236}">
                <a16:creationId xmlns:a16="http://schemas.microsoft.com/office/drawing/2014/main" id="{974E214D-D7E8-4E69-B874-AC4CF9FBE335}"/>
              </a:ext>
            </a:extLst>
          </p:cNvPr>
          <p:cNvSpPr txBox="1"/>
          <p:nvPr/>
        </p:nvSpPr>
        <p:spPr>
          <a:xfrm>
            <a:off x="532089" y="6202885"/>
            <a:ext cx="7231997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+mn-lt"/>
              </a:rPr>
              <a:t>Další informace o měřítkách specifických pro </a:t>
            </a:r>
            <a:r>
              <a:rPr lang="cs-CZ" sz="1200" dirty="0" err="1">
                <a:solidFill>
                  <a:schemeClr val="bg1"/>
                </a:solidFill>
                <a:latin typeface="+mn-lt"/>
              </a:rPr>
              <a:t>Solutions</a:t>
            </a:r>
            <a:r>
              <a:rPr lang="cs-CZ" sz="1200" dirty="0">
                <a:solidFill>
                  <a:schemeClr val="bg1"/>
                </a:solidFill>
                <a:latin typeface="+mn-lt"/>
              </a:rPr>
              <a:t> partner </a:t>
            </a:r>
            <a:r>
              <a:rPr lang="cs-CZ" sz="1200" dirty="0" err="1">
                <a:solidFill>
                  <a:schemeClr val="bg1"/>
                </a:solidFill>
                <a:latin typeface="+mn-lt"/>
              </a:rPr>
              <a:t>for</a:t>
            </a:r>
            <a:r>
              <a:rPr lang="cs-CZ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+mn-lt"/>
              </a:rPr>
              <a:t>Modern</a:t>
            </a:r>
            <a:r>
              <a:rPr lang="cs-CZ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+mn-lt"/>
              </a:rPr>
              <a:t>Work</a:t>
            </a:r>
            <a:r>
              <a:rPr lang="cs-CZ" sz="1200" dirty="0">
                <a:solidFill>
                  <a:schemeClr val="bg1"/>
                </a:solidFill>
                <a:latin typeface="+mn-lt"/>
              </a:rPr>
              <a:t> naleznete</a:t>
            </a:r>
            <a:r>
              <a:rPr lang="cs-CZ" sz="1200" dirty="0">
                <a:latin typeface="+mn-lt"/>
              </a:rPr>
              <a:t> </a:t>
            </a:r>
            <a:r>
              <a:rPr lang="cs-CZ" sz="1200" u="sng" dirty="0">
                <a:solidFill>
                  <a:schemeClr val="accent3"/>
                </a:solidFill>
                <a:latin typeface="+mn-lt"/>
                <a:hlinkClick r:id="rId3"/>
              </a:rPr>
              <a:t>zde</a:t>
            </a:r>
            <a:r>
              <a:rPr lang="cs-CZ" sz="12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F31E1BC-247F-4FD8-A882-97B735EEF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3485218"/>
            <a:ext cx="3149762" cy="154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567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D9761A7D-2EA1-4572-BC8E-38F9F554A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45" y="655638"/>
            <a:ext cx="11126510" cy="792162"/>
          </a:xfrm>
        </p:spPr>
        <p:txBody>
          <a:bodyPr/>
          <a:lstStyle/>
          <a:p>
            <a:r>
              <a:rPr lang="cs-CZ" dirty="0"/>
              <a:t>Požadavky na </a:t>
            </a:r>
            <a:r>
              <a:rPr lang="de-DE" sz="3600" dirty="0"/>
              <a:t>Solutions </a:t>
            </a:r>
            <a:r>
              <a:rPr lang="de-DE" sz="3600" dirty="0" err="1"/>
              <a:t>partner</a:t>
            </a:r>
            <a:r>
              <a:rPr lang="de-DE" sz="3600" dirty="0"/>
              <a:t> </a:t>
            </a:r>
            <a:r>
              <a:rPr lang="de-DE" sz="3600" dirty="0" err="1"/>
              <a:t>for</a:t>
            </a:r>
            <a:r>
              <a:rPr lang="de-DE" sz="3600" dirty="0"/>
              <a:t> Modern Work</a:t>
            </a:r>
            <a:endParaRPr lang="cs-CZ" dirty="0"/>
          </a:p>
        </p:txBody>
      </p:sp>
      <p:sp>
        <p:nvSpPr>
          <p:cNvPr id="6" name="Textfeld 2">
            <a:extLst>
              <a:ext uri="{FF2B5EF4-FFF2-40B4-BE49-F238E27FC236}">
                <a16:creationId xmlns:a16="http://schemas.microsoft.com/office/drawing/2014/main" id="{3982D6E4-BE95-4C5B-BAC1-DABD61DF8A2C}"/>
              </a:ext>
            </a:extLst>
          </p:cNvPr>
          <p:cNvSpPr txBox="1"/>
          <p:nvPr/>
        </p:nvSpPr>
        <p:spPr>
          <a:xfrm>
            <a:off x="532745" y="1452390"/>
            <a:ext cx="1097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>
                <a:solidFill>
                  <a:srgbClr val="000000"/>
                </a:solidFill>
                <a:latin typeface="+mn-lt"/>
              </a:rPr>
              <a:t>Rámec pro Partnera pro řešení v oblasti moderní práce tvoří tři kategorie: výkon, získávání dovedností a </a:t>
            </a:r>
          </a:p>
          <a:p>
            <a:r>
              <a:rPr lang="cs-CZ" sz="1000">
                <a:solidFill>
                  <a:srgbClr val="000000"/>
                </a:solidFill>
                <a:latin typeface="+mn-lt"/>
              </a:rPr>
              <a:t>úspěch zákazníka. Body se získávají za výkon, certifikace a zkoušky a za počet úspěšně nasazených zákaznických řešení.</a:t>
            </a:r>
          </a:p>
        </p:txBody>
      </p:sp>
      <p:graphicFrame>
        <p:nvGraphicFramePr>
          <p:cNvPr id="9" name="Tabelle 5">
            <a:extLst>
              <a:ext uri="{FF2B5EF4-FFF2-40B4-BE49-F238E27FC236}">
                <a16:creationId xmlns:a16="http://schemas.microsoft.com/office/drawing/2014/main" id="{359B5694-DDDF-533D-C0E3-3ACB1B5E8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596810"/>
              </p:ext>
            </p:extLst>
          </p:nvPr>
        </p:nvGraphicFramePr>
        <p:xfrm>
          <a:off x="76199" y="1852500"/>
          <a:ext cx="12039601" cy="46725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65924">
                  <a:extLst>
                    <a:ext uri="{9D8B030D-6E8A-4147-A177-3AD203B41FA5}">
                      <a16:colId xmlns:a16="http://schemas.microsoft.com/office/drawing/2014/main" val="107785929"/>
                    </a:ext>
                  </a:extLst>
                </a:gridCol>
                <a:gridCol w="2887001">
                  <a:extLst>
                    <a:ext uri="{9D8B030D-6E8A-4147-A177-3AD203B41FA5}">
                      <a16:colId xmlns:a16="http://schemas.microsoft.com/office/drawing/2014/main" val="214220486"/>
                    </a:ext>
                  </a:extLst>
                </a:gridCol>
                <a:gridCol w="2047875">
                  <a:extLst>
                    <a:ext uri="{9D8B030D-6E8A-4147-A177-3AD203B41FA5}">
                      <a16:colId xmlns:a16="http://schemas.microsoft.com/office/drawing/2014/main" val="163425591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755836661"/>
                    </a:ext>
                  </a:extLst>
                </a:gridCol>
                <a:gridCol w="1957604">
                  <a:extLst>
                    <a:ext uri="{9D8B030D-6E8A-4147-A177-3AD203B41FA5}">
                      <a16:colId xmlns:a16="http://schemas.microsoft.com/office/drawing/2014/main" val="1435075174"/>
                    </a:ext>
                  </a:extLst>
                </a:gridCol>
                <a:gridCol w="1242797">
                  <a:extLst>
                    <a:ext uri="{9D8B030D-6E8A-4147-A177-3AD203B41FA5}">
                      <a16:colId xmlns:a16="http://schemas.microsoft.com/office/drawing/2014/main" val="184596974"/>
                    </a:ext>
                  </a:extLst>
                </a:gridCol>
              </a:tblGrid>
              <a:tr h="336498"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cap="none" spc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Underlying data source 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cap="none" spc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Eligible attributions 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cap="none" spc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Threshold </a:t>
                      </a:r>
                      <a:r>
                        <a:rPr lang="de-DE" sz="900" b="0" cap="none" spc="0" err="1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enterprise</a:t>
                      </a:r>
                      <a:endParaRPr lang="de-DE" sz="900" b="0" cap="none" spc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/>
                        <a:t>Threshold SMB 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cap="none" spc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Max  Points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471571"/>
                  </a:ext>
                </a:extLst>
              </a:tr>
              <a:tr h="336498">
                <a:tc>
                  <a:txBody>
                    <a:bodyPr/>
                    <a:lstStyle/>
                    <a:p>
                      <a:r>
                        <a:rPr lang="de-DE" sz="900" b="1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Performance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/>
                        <a:t>20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155522"/>
                  </a:ext>
                </a:extLst>
              </a:tr>
              <a:tr h="336498">
                <a:tc>
                  <a:txBody>
                    <a:bodyPr/>
                    <a:lstStyle/>
                    <a:p>
                      <a:r>
                        <a:rPr lang="de-DE" sz="9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Net Customer Adds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/>
                        <a:t>IDEAS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Enterprise: CPOR, DPOR</a:t>
                      </a:r>
                    </a:p>
                    <a:p>
                      <a:r>
                        <a:rPr lang="de-DE" sz="9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SMB: CPOR, CSP Tier-1 &amp; 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/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/>
                        <a:t>10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/>
                        <a:t>20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035708"/>
                  </a:ext>
                </a:extLst>
              </a:tr>
              <a:tr h="336498">
                <a:tc>
                  <a:txBody>
                    <a:bodyPr/>
                    <a:lstStyle/>
                    <a:p>
                      <a:r>
                        <a:rPr lang="de-DE" sz="900" b="1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Skilling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/>
                        <a:t>25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508358"/>
                  </a:ext>
                </a:extLst>
              </a:tr>
              <a:tr h="336498">
                <a:tc>
                  <a:txBody>
                    <a:bodyPr/>
                    <a:lstStyle/>
                    <a:p>
                      <a:r>
                        <a:rPr lang="de-DE" sz="9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Intermediate Certifications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>
                          <a:hlinkClick r:id="rId2"/>
                        </a:rPr>
                        <a:t>Microsoft M365 Fundamentales </a:t>
                      </a:r>
                      <a:r>
                        <a:rPr lang="de-DE" sz="900"/>
                        <a:t> </a:t>
                      </a:r>
                      <a:r>
                        <a:rPr lang="de-DE" sz="900">
                          <a:hlinkClick r:id="rId3"/>
                        </a:rPr>
                        <a:t>(MS-900) </a:t>
                      </a:r>
                      <a:r>
                        <a:rPr lang="de-DE" sz="900"/>
                        <a:t>OR</a:t>
                      </a:r>
                    </a:p>
                    <a:p>
                      <a:r>
                        <a:rPr lang="en-US" sz="900">
                          <a:latin typeface="+mn-lt"/>
                          <a:hlinkClick r:id="rId4"/>
                        </a:rPr>
                        <a:t>Messaging Administrator Associate </a:t>
                      </a:r>
                      <a:r>
                        <a:rPr lang="en-US" sz="900">
                          <a:latin typeface="+mn-lt"/>
                          <a:hlinkClick r:id="rId5"/>
                        </a:rPr>
                        <a:t>(</a:t>
                      </a:r>
                      <a:r>
                        <a:rPr lang="de-DE" sz="900">
                          <a:hlinkClick r:id="rId5"/>
                        </a:rPr>
                        <a:t>MS-203) </a:t>
                      </a:r>
                      <a:r>
                        <a:rPr lang="de-DE" sz="900"/>
                        <a:t>OR</a:t>
                      </a:r>
                    </a:p>
                    <a:p>
                      <a:r>
                        <a:rPr lang="en-US" sz="900">
                          <a:latin typeface="+mn-lt"/>
                          <a:hlinkClick r:id="rId6"/>
                        </a:rPr>
                        <a:t>MD Administrator Associate </a:t>
                      </a:r>
                      <a:r>
                        <a:rPr lang="en-US" sz="900">
                          <a:latin typeface="+mn-lt"/>
                          <a:hlinkClick r:id="rId7"/>
                        </a:rPr>
                        <a:t>(</a:t>
                      </a:r>
                      <a:r>
                        <a:rPr lang="de-DE" sz="900">
                          <a:hlinkClick r:id="rId7"/>
                        </a:rPr>
                        <a:t>MD-100 </a:t>
                      </a:r>
                      <a:r>
                        <a:rPr lang="de-DE" sz="900">
                          <a:solidFill>
                            <a:srgbClr val="00B0F0"/>
                          </a:solidFill>
                        </a:rPr>
                        <a:t>+</a:t>
                      </a:r>
                      <a:r>
                        <a:rPr lang="de-DE" sz="900"/>
                        <a:t> </a:t>
                      </a:r>
                      <a:r>
                        <a:rPr lang="de-DE" sz="900">
                          <a:hlinkClick r:id="rId8"/>
                        </a:rPr>
                        <a:t>MD -101) </a:t>
                      </a:r>
                      <a:r>
                        <a:rPr lang="de-DE" sz="900"/>
                        <a:t>OR</a:t>
                      </a:r>
                    </a:p>
                    <a:p>
                      <a:r>
                        <a:rPr lang="en-US" sz="900">
                          <a:latin typeface="+mn-lt"/>
                          <a:hlinkClick r:id="rId9"/>
                        </a:rPr>
                        <a:t>Teams Administrator Associate </a:t>
                      </a:r>
                      <a:r>
                        <a:rPr lang="en-US" sz="900">
                          <a:latin typeface="+mn-lt"/>
                          <a:hlinkClick r:id="rId10"/>
                        </a:rPr>
                        <a:t>(</a:t>
                      </a:r>
                      <a:r>
                        <a:rPr lang="de-DE" sz="900">
                          <a:hlinkClick r:id="rId10"/>
                        </a:rPr>
                        <a:t>MS-700)</a:t>
                      </a:r>
                      <a:endParaRPr lang="de-DE" sz="900">
                        <a:hlinkClick r:id="rId11"/>
                      </a:endParaRPr>
                    </a:p>
                    <a:p>
                      <a:r>
                        <a:rPr lang="en-US" sz="900">
                          <a:latin typeface="+mn-lt"/>
                          <a:hlinkClick r:id="rId12"/>
                        </a:rPr>
                        <a:t>Developer Associate </a:t>
                      </a:r>
                      <a:r>
                        <a:rPr lang="en-US" sz="900">
                          <a:latin typeface="+mn-lt"/>
                          <a:hlinkClick r:id="rId13"/>
                        </a:rPr>
                        <a:t>(</a:t>
                      </a:r>
                      <a:r>
                        <a:rPr lang="de-DE" sz="900">
                          <a:hlinkClick r:id="rId13"/>
                        </a:rPr>
                        <a:t>MS-600)</a:t>
                      </a:r>
                      <a:endParaRPr lang="de-DE" sz="900">
                        <a:hlinkClick r:id="rId14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/>
                        <a:t>N/A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/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/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/>
                        <a:t>10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792729"/>
                  </a:ext>
                </a:extLst>
              </a:tr>
              <a:tr h="413327">
                <a:tc>
                  <a:txBody>
                    <a:bodyPr/>
                    <a:lstStyle/>
                    <a:p>
                      <a:r>
                        <a:rPr lang="de-DE" sz="9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Advanced Certifications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latin typeface="+mn-lt"/>
                          <a:hlinkClick r:id="rId15"/>
                        </a:rPr>
                        <a:t>Enterprise Administrator Expert </a:t>
                      </a:r>
                      <a:r>
                        <a:rPr lang="en-US" sz="900">
                          <a:latin typeface="+mn-lt"/>
                          <a:hlinkClick r:id="rId16"/>
                        </a:rPr>
                        <a:t>(</a:t>
                      </a:r>
                      <a:r>
                        <a:rPr lang="de-DE" sz="900">
                          <a:hlinkClick r:id="rId16"/>
                        </a:rPr>
                        <a:t>MS-100 </a:t>
                      </a:r>
                      <a:r>
                        <a:rPr lang="de-DE" sz="900">
                          <a:hlinkClick r:id="rId17"/>
                        </a:rPr>
                        <a:t>+ </a:t>
                      </a:r>
                      <a:r>
                        <a:rPr lang="de-DE" sz="900">
                          <a:hlinkClick r:id="rId18"/>
                        </a:rPr>
                        <a:t>MS 101)</a:t>
                      </a:r>
                      <a:endParaRPr lang="de-DE" sz="9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/>
                        <a:t>N/A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/>
                        <a:t>15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078307"/>
                  </a:ext>
                </a:extLst>
              </a:tr>
              <a:tr h="336498">
                <a:tc>
                  <a:txBody>
                    <a:bodyPr/>
                    <a:lstStyle/>
                    <a:p>
                      <a:r>
                        <a:rPr lang="de-DE" sz="900" b="1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Customer Success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/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dirty="0"/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/>
                        <a:t>55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619187"/>
                  </a:ext>
                </a:extLst>
              </a:tr>
              <a:tr h="336498">
                <a:tc>
                  <a:txBody>
                    <a:bodyPr/>
                    <a:lstStyle/>
                    <a:p>
                      <a:r>
                        <a:rPr lang="de-DE" sz="9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Usage Growth 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/>
                        <a:t>IDEAS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Enterprise: CPOR, DPOR</a:t>
                      </a:r>
                    </a:p>
                    <a:p>
                      <a:r>
                        <a:rPr lang="de-DE" sz="9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SMB: CPOR, CSP Tier-1 &amp; 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/>
                        <a:t>CPOR: 1000 MAU Growth in TTM</a:t>
                      </a:r>
                    </a:p>
                    <a:p>
                      <a:pPr marL="0" marR="0" lvl="0" indent="0" algn="l" defTabSz="1219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/>
                        <a:t>DPOR: 4000 MAU Growth in TTM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/>
                        <a:t>CPOR: 500 MAU Growth in TTM</a:t>
                      </a:r>
                    </a:p>
                    <a:p>
                      <a:pPr marL="0" marR="0" lvl="0" indent="0" algn="l" defTabSz="1219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/>
                        <a:t>CSP: 2000 MAU Growth in TTM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/>
                        <a:t>30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40223"/>
                  </a:ext>
                </a:extLst>
              </a:tr>
              <a:tr h="336498">
                <a:tc>
                  <a:txBody>
                    <a:bodyPr/>
                    <a:lstStyle/>
                    <a:p>
                      <a:r>
                        <a:rPr lang="de-DE" sz="1000"/>
                        <a:t>Deployments</a:t>
                      </a:r>
                      <a:endParaRPr lang="de-DE" sz="9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/>
                        <a:t>IDEAS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Enterprise: CPOR, DPOR</a:t>
                      </a:r>
                    </a:p>
                    <a:p>
                      <a:r>
                        <a:rPr lang="de-DE" sz="9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SMB: CPOR, CSP Tier-1 &amp; 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CPOR: 5 n</a:t>
                      </a:r>
                      <a:r>
                        <a:rPr lang="cs-CZ" sz="900" dirty="0" err="1"/>
                        <a:t>ew</a:t>
                      </a:r>
                      <a:r>
                        <a:rPr lang="de-DE" sz="900" dirty="0"/>
                        <a:t> </a:t>
                      </a:r>
                      <a:r>
                        <a:rPr lang="de-DE" sz="900" dirty="0" err="1"/>
                        <a:t>deployments</a:t>
                      </a:r>
                      <a:r>
                        <a:rPr lang="de-DE" sz="900" dirty="0"/>
                        <a:t> in TTM</a:t>
                      </a:r>
                    </a:p>
                    <a:p>
                      <a:pPr marL="0" marR="0" lvl="0" indent="0" algn="l" defTabSz="1219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DPOR: 10 n</a:t>
                      </a:r>
                      <a:r>
                        <a:rPr lang="cs-CZ" sz="900" dirty="0" err="1"/>
                        <a:t>ew</a:t>
                      </a:r>
                      <a:r>
                        <a:rPr lang="de-DE" sz="900" dirty="0"/>
                        <a:t> </a:t>
                      </a:r>
                      <a:r>
                        <a:rPr lang="de-DE" sz="900" dirty="0" err="1"/>
                        <a:t>deployments</a:t>
                      </a:r>
                      <a:r>
                        <a:rPr lang="de-DE" sz="900" dirty="0"/>
                        <a:t> in TTM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CPOR: 5 ne</a:t>
                      </a:r>
                      <a:r>
                        <a:rPr lang="cs-CZ" sz="900" dirty="0"/>
                        <a:t>w</a:t>
                      </a:r>
                      <a:r>
                        <a:rPr lang="de-DE" sz="900" dirty="0"/>
                        <a:t> </a:t>
                      </a:r>
                      <a:r>
                        <a:rPr lang="de-DE" sz="900" dirty="0" err="1"/>
                        <a:t>deployments</a:t>
                      </a:r>
                      <a:r>
                        <a:rPr lang="de-DE" sz="900" dirty="0"/>
                        <a:t> in TTM</a:t>
                      </a:r>
                    </a:p>
                    <a:p>
                      <a:pPr marL="0" marR="0" lvl="0" indent="0" algn="l" defTabSz="1219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CSP: 10 ne</a:t>
                      </a:r>
                      <a:r>
                        <a:rPr lang="cs-CZ" sz="900" dirty="0"/>
                        <a:t>w</a:t>
                      </a:r>
                      <a:r>
                        <a:rPr lang="de-DE" sz="900" dirty="0"/>
                        <a:t> </a:t>
                      </a:r>
                      <a:r>
                        <a:rPr lang="de-DE" sz="900" dirty="0" err="1"/>
                        <a:t>deployments</a:t>
                      </a:r>
                      <a:r>
                        <a:rPr lang="de-DE" sz="900" dirty="0"/>
                        <a:t> in TTM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/>
                        <a:t>25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15805"/>
                  </a:ext>
                </a:extLst>
              </a:tr>
              <a:tr h="336498">
                <a:tc>
                  <a:txBody>
                    <a:bodyPr/>
                    <a:lstStyle/>
                    <a:p>
                      <a:r>
                        <a:rPr lang="de-DE" sz="900" b="1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/>
                        <a:t>100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714598"/>
                  </a:ext>
                </a:extLst>
              </a:tr>
              <a:tr h="336498">
                <a:tc gridSpan="5">
                  <a:txBody>
                    <a:bodyPr/>
                    <a:lstStyle/>
                    <a:p>
                      <a:r>
                        <a:rPr lang="en-US" sz="900" b="1" cap="none" spc="0" dirty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Minimum total points required for solutions partner designation</a:t>
                      </a:r>
                      <a:endParaRPr lang="de-DE" sz="900" b="1" cap="none" spc="0" dirty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200" b="1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/>
                        <a:t>70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757910"/>
                  </a:ext>
                </a:extLst>
              </a:tr>
              <a:tr h="336498">
                <a:tc>
                  <a:txBody>
                    <a:bodyPr/>
                    <a:lstStyle/>
                    <a:p>
                      <a:r>
                        <a:rPr lang="de-DE" sz="900"/>
                        <a:t>Product eligibility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r>
                        <a:rPr lang="de-DE" sz="900" dirty="0" err="1"/>
                        <a:t>Eligible</a:t>
                      </a:r>
                      <a:r>
                        <a:rPr lang="de-DE" sz="900" dirty="0"/>
                        <a:t> </a:t>
                      </a:r>
                      <a:r>
                        <a:rPr lang="de-DE" sz="900" dirty="0" err="1"/>
                        <a:t>workloads</a:t>
                      </a:r>
                      <a:r>
                        <a:rPr lang="de-DE" sz="900" dirty="0"/>
                        <a:t>: </a:t>
                      </a:r>
                      <a:r>
                        <a:rPr lang="de-DE" sz="900" dirty="0" err="1"/>
                        <a:t>InTune</a:t>
                      </a:r>
                      <a:r>
                        <a:rPr lang="de-DE" sz="900" dirty="0"/>
                        <a:t>, EXO, ProPlus, SPO, Teams, Teams Meetings, TeamsPhonecalling1p/3p, Teams Platform, Yammer.</a:t>
                      </a:r>
                    </a:p>
                    <a:p>
                      <a:r>
                        <a:rPr lang="de-DE" sz="900" dirty="0" err="1"/>
                        <a:t>Eligible</a:t>
                      </a:r>
                      <a:r>
                        <a:rPr lang="de-DE" sz="900" dirty="0"/>
                        <a:t> SKUs: All </a:t>
                      </a:r>
                      <a:r>
                        <a:rPr lang="de-DE" sz="900" dirty="0" err="1"/>
                        <a:t>paid</a:t>
                      </a:r>
                      <a:r>
                        <a:rPr lang="de-DE" sz="900" dirty="0"/>
                        <a:t> Modern Work (Microsoft 365, Office 365 and Office 2019) </a:t>
                      </a:r>
                      <a:r>
                        <a:rPr lang="de-DE" sz="900" dirty="0" err="1"/>
                        <a:t>commercial</a:t>
                      </a:r>
                      <a:r>
                        <a:rPr lang="de-DE" sz="900" dirty="0"/>
                        <a:t> SKUs, and all </a:t>
                      </a:r>
                      <a:r>
                        <a:rPr lang="de-DE" sz="900" dirty="0" err="1"/>
                        <a:t>paid</a:t>
                      </a:r>
                      <a:r>
                        <a:rPr lang="de-DE" sz="900" dirty="0"/>
                        <a:t> </a:t>
                      </a:r>
                      <a:r>
                        <a:rPr lang="de-DE" sz="900" dirty="0" err="1"/>
                        <a:t>education</a:t>
                      </a:r>
                      <a:r>
                        <a:rPr lang="de-DE" sz="900" dirty="0"/>
                        <a:t> </a:t>
                      </a:r>
                      <a:r>
                        <a:rPr lang="de-DE" sz="900" dirty="0" err="1"/>
                        <a:t>license</a:t>
                      </a:r>
                      <a:r>
                        <a:rPr lang="de-DE" sz="900" dirty="0"/>
                        <a:t>/SKUs. 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1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097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7067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A3A38423-639C-4F6A-BA70-8EE860D36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45" y="655638"/>
            <a:ext cx="11126510" cy="792162"/>
          </a:xfrm>
        </p:spPr>
        <p:txBody>
          <a:bodyPr/>
          <a:lstStyle/>
          <a:p>
            <a:r>
              <a:rPr lang="cs-CZ" dirty="0"/>
              <a:t>Požadavky na </a:t>
            </a:r>
            <a:r>
              <a:rPr lang="en-US" dirty="0"/>
              <a:t>Modern Work: Performance</a:t>
            </a:r>
            <a:r>
              <a:rPr lang="cs-CZ" dirty="0"/>
              <a:t> – 20b.</a:t>
            </a:r>
            <a:r>
              <a:rPr lang="en-US" dirty="0"/>
              <a:t> </a:t>
            </a:r>
            <a:endParaRPr lang="cs-CZ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B09EDFB-C074-4214-9F1D-9BAD42B9F49E}"/>
              </a:ext>
            </a:extLst>
          </p:cNvPr>
          <p:cNvSpPr txBox="1"/>
          <p:nvPr/>
        </p:nvSpPr>
        <p:spPr>
          <a:xfrm>
            <a:off x="528218" y="1667726"/>
            <a:ext cx="4191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Enterprise </a:t>
            </a:r>
            <a:r>
              <a:rPr lang="de-DE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eligibility</a:t>
            </a:r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path</a:t>
            </a:r>
            <a:endParaRPr lang="de-DE" sz="24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7FB5847-1A7E-4911-B5B5-0D89157ECADD}"/>
              </a:ext>
            </a:extLst>
          </p:cNvPr>
          <p:cNvSpPr txBox="1"/>
          <p:nvPr/>
        </p:nvSpPr>
        <p:spPr>
          <a:xfrm>
            <a:off x="6248400" y="1669938"/>
            <a:ext cx="4267200" cy="459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  <a:latin typeface="+mn-lt"/>
              </a:rPr>
              <a:t>SMB </a:t>
            </a:r>
            <a:r>
              <a:rPr lang="de-DE" sz="2400" b="1" dirty="0" err="1">
                <a:solidFill>
                  <a:schemeClr val="accent1"/>
                </a:solidFill>
                <a:latin typeface="+mn-lt"/>
              </a:rPr>
              <a:t>eligibility</a:t>
            </a:r>
            <a:r>
              <a:rPr lang="de-DE" sz="24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+mn-lt"/>
              </a:rPr>
              <a:t>path</a:t>
            </a:r>
            <a:endParaRPr lang="de-DE" sz="2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82DC6EB-EC27-4D45-812E-011FF37797EC}"/>
              </a:ext>
            </a:extLst>
          </p:cNvPr>
          <p:cNvSpPr txBox="1"/>
          <p:nvPr/>
        </p:nvSpPr>
        <p:spPr>
          <a:xfrm>
            <a:off x="537273" y="2129391"/>
            <a:ext cx="5406328" cy="28931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Způsobilé typy partnerské označení: </a:t>
            </a:r>
            <a:r>
              <a:rPr lang="cs-CZ" sz="1400" dirty="0">
                <a:latin typeface="+mn-lt"/>
              </a:rPr>
              <a:t>CPOR, DPOR. Přírůstky zákazníků musí být odděleny tak, aby partner nedostal vícekrát kredit za jednoho zákazníka, pokud má více než jeden typ označení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Způsobilé </a:t>
            </a:r>
            <a:r>
              <a:rPr lang="cs-CZ" sz="1400" b="1" dirty="0" err="1">
                <a:latin typeface="+mn-lt"/>
              </a:rPr>
              <a:t>workloads</a:t>
            </a:r>
            <a:r>
              <a:rPr lang="cs-CZ" sz="1400" b="1" dirty="0">
                <a:latin typeface="+mn-lt"/>
              </a:rPr>
              <a:t>: </a:t>
            </a:r>
            <a:r>
              <a:rPr lang="cs-CZ" sz="1400" dirty="0" err="1">
                <a:latin typeface="+mn-lt"/>
              </a:rPr>
              <a:t>InTune</a:t>
            </a:r>
            <a:r>
              <a:rPr lang="cs-CZ" sz="1400" dirty="0">
                <a:latin typeface="+mn-lt"/>
              </a:rPr>
              <a:t>, EXO, </a:t>
            </a:r>
            <a:r>
              <a:rPr lang="cs-CZ" sz="1400" dirty="0" err="1">
                <a:latin typeface="+mn-lt"/>
              </a:rPr>
              <a:t>ProPlus</a:t>
            </a:r>
            <a:r>
              <a:rPr lang="cs-CZ" sz="1400" dirty="0">
                <a:latin typeface="+mn-lt"/>
              </a:rPr>
              <a:t>, SPO, Teams, Teams </a:t>
            </a:r>
            <a:r>
              <a:rPr lang="cs-CZ" sz="1400" dirty="0" err="1">
                <a:latin typeface="+mn-lt"/>
              </a:rPr>
              <a:t>Meetings</a:t>
            </a:r>
            <a:r>
              <a:rPr lang="cs-CZ" sz="1400" dirty="0">
                <a:latin typeface="+mn-lt"/>
              </a:rPr>
              <a:t>, Teams </a:t>
            </a:r>
            <a:r>
              <a:rPr lang="cs-CZ" sz="1400" dirty="0" err="1">
                <a:latin typeface="+mn-lt"/>
              </a:rPr>
              <a:t>Phone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err="1">
                <a:latin typeface="+mn-lt"/>
              </a:rPr>
              <a:t>Calling</a:t>
            </a:r>
            <a:r>
              <a:rPr lang="cs-CZ" sz="1400" dirty="0">
                <a:latin typeface="+mn-lt"/>
              </a:rPr>
              <a:t> 1p/3p, Teams Platform, </a:t>
            </a:r>
            <a:r>
              <a:rPr lang="cs-CZ" sz="1400" dirty="0" err="1">
                <a:latin typeface="+mn-lt"/>
              </a:rPr>
              <a:t>Yammer</a:t>
            </a:r>
            <a:endParaRPr lang="cs-CZ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Způsobilí zákazníci: </a:t>
            </a:r>
            <a:r>
              <a:rPr lang="cs-CZ" sz="1400" dirty="0">
                <a:latin typeface="+mn-lt"/>
              </a:rPr>
              <a:t>Klienti, u nichž je počet placených dostupných jednotek (PAU) pro alespoň jednu způsobilou úlohu &gt;300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Způsobilé SKU: </a:t>
            </a:r>
            <a:r>
              <a:rPr lang="cs-CZ" sz="1400" dirty="0">
                <a:latin typeface="+mn-lt"/>
              </a:rPr>
              <a:t>Všechny placené komerční SKU pro </a:t>
            </a:r>
            <a:r>
              <a:rPr lang="cs-CZ" sz="1400" dirty="0" err="1">
                <a:latin typeface="+mn-lt"/>
              </a:rPr>
              <a:t>modern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err="1">
                <a:latin typeface="+mn-lt"/>
              </a:rPr>
              <a:t>work</a:t>
            </a:r>
            <a:r>
              <a:rPr lang="cs-CZ" sz="1400" dirty="0">
                <a:latin typeface="+mn-lt"/>
              </a:rPr>
              <a:t> (Microsoft 365, Office 365 a Office 2019) a všechny placené licence pro vzdělávání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Výpočet </a:t>
            </a:r>
            <a:r>
              <a:rPr lang="en-US" sz="1400" b="1" dirty="0">
                <a:latin typeface="+mn-lt"/>
              </a:rPr>
              <a:t>Net Customer Adds </a:t>
            </a:r>
            <a:r>
              <a:rPr lang="cs-CZ" sz="1400" dirty="0">
                <a:latin typeface="+mn-lt"/>
              </a:rPr>
              <a:t>: [počet současných zákazníků (klientů)] – [počet zákazníků (klientů) před 12 měsíci]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Cíl pro maximální počet bodů</a:t>
            </a:r>
            <a:r>
              <a:rPr lang="cs-CZ" sz="1400" dirty="0">
                <a:latin typeface="+mn-lt"/>
              </a:rPr>
              <a:t>: 5 čistých přírůstků zákazníků v TTM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5DD56B5-28FE-4074-A4BC-F4A56EAB6B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167404" y="1455948"/>
            <a:ext cx="719889" cy="67344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248EF67-FD3B-4BB2-AEBA-9FFE50F41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0981" y="1473147"/>
            <a:ext cx="738274" cy="656244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A86DD616-FD50-453E-83C0-6007CED947E9}"/>
              </a:ext>
            </a:extLst>
          </p:cNvPr>
          <p:cNvSpPr txBox="1"/>
          <p:nvPr/>
        </p:nvSpPr>
        <p:spPr>
          <a:xfrm>
            <a:off x="6320727" y="2129391"/>
            <a:ext cx="5343055" cy="35394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Způsobilé typy partnerských označení</a:t>
            </a:r>
            <a:r>
              <a:rPr lang="cs-CZ" sz="1400" dirty="0">
                <a:latin typeface="+mn-lt"/>
              </a:rPr>
              <a:t>: CPOR, CSP. Přírůstky zákazníků musí být odděleny tak, aby partner nedostal vícekrát kredit za jednoho zákazníka, pokud má více než jeden typ označení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Způsobilé </a:t>
            </a:r>
            <a:r>
              <a:rPr lang="cs-CZ" sz="1400" b="1" dirty="0" err="1">
                <a:latin typeface="+mn-lt"/>
              </a:rPr>
              <a:t>workloads</a:t>
            </a:r>
            <a:r>
              <a:rPr lang="cs-CZ" sz="1400" b="1" dirty="0">
                <a:latin typeface="+mn-lt"/>
              </a:rPr>
              <a:t>: </a:t>
            </a:r>
            <a:r>
              <a:rPr lang="cs-CZ" sz="1400" dirty="0" err="1">
                <a:latin typeface="+mn-lt"/>
              </a:rPr>
              <a:t>InTune</a:t>
            </a:r>
            <a:r>
              <a:rPr lang="cs-CZ" sz="1400" dirty="0">
                <a:latin typeface="+mn-lt"/>
              </a:rPr>
              <a:t>, EXO, </a:t>
            </a:r>
            <a:r>
              <a:rPr lang="cs-CZ" sz="1400" dirty="0" err="1">
                <a:latin typeface="+mn-lt"/>
              </a:rPr>
              <a:t>ProPlus</a:t>
            </a:r>
            <a:r>
              <a:rPr lang="cs-CZ" sz="1400" dirty="0">
                <a:latin typeface="+mn-lt"/>
              </a:rPr>
              <a:t>, SPO, Teams, Teams </a:t>
            </a:r>
            <a:r>
              <a:rPr lang="cs-CZ" sz="1400" dirty="0" err="1">
                <a:latin typeface="+mn-lt"/>
              </a:rPr>
              <a:t>Meetings</a:t>
            </a:r>
            <a:r>
              <a:rPr lang="cs-CZ" sz="1400" dirty="0">
                <a:latin typeface="+mn-lt"/>
              </a:rPr>
              <a:t>, TeamsPhonecalling1p/3p, Teams Platform, </a:t>
            </a:r>
            <a:r>
              <a:rPr lang="cs-CZ" sz="1400" dirty="0" err="1">
                <a:latin typeface="+mn-lt"/>
              </a:rPr>
              <a:t>Yammer</a:t>
            </a:r>
            <a:endParaRPr lang="cs-CZ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Způsobilí zákazníci: </a:t>
            </a:r>
            <a:r>
              <a:rPr lang="cs-CZ" sz="1400" dirty="0">
                <a:latin typeface="+mn-lt"/>
              </a:rPr>
              <a:t>Klienti, u nichž je počet placených dostupných jednotek (PAU) pro alespoň jednu způsobilou úlohu &lt;= 300 A &gt;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Způsobilé SKU: </a:t>
            </a:r>
            <a:r>
              <a:rPr lang="cs-CZ" sz="1400" dirty="0">
                <a:latin typeface="+mn-lt"/>
              </a:rPr>
              <a:t>Všechny placené komerční SKU pro moderní práci (Microsoft 365, Office 365 a Office 2019) a všechny placené licence pro vzdělávání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Výpočet </a:t>
            </a:r>
            <a:r>
              <a:rPr lang="en-US" sz="1400" b="1" dirty="0">
                <a:latin typeface="+mn-lt"/>
              </a:rPr>
              <a:t>Net Customer Adds </a:t>
            </a:r>
            <a:r>
              <a:rPr lang="cs-CZ" sz="1400" dirty="0">
                <a:latin typeface="+mn-lt"/>
              </a:rPr>
              <a:t>:[počet současných způsobilých zákazníků (klientů)] – [počet zákazníků (klientů) před 12 měsíci]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Cíl pro maximální počet bodů: </a:t>
            </a:r>
            <a:r>
              <a:rPr lang="cs-CZ" sz="1400" dirty="0">
                <a:latin typeface="+mn-lt"/>
              </a:rPr>
              <a:t>10 čistých přírůstků zákazníků v TTM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1821F9-E0D7-4675-95F3-2FD94EAC4E25}"/>
              </a:ext>
            </a:extLst>
          </p:cNvPr>
          <p:cNvSpPr txBox="1"/>
          <p:nvPr/>
        </p:nvSpPr>
        <p:spPr>
          <a:xfrm>
            <a:off x="476568" y="6288437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>
                <a:latin typeface="+mn-lt"/>
              </a:rPr>
              <a:t>* Všechna data a požadavky se mohou změnit.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0EFE6D-F798-54E1-E501-0FF5A5D61F8E}"/>
              </a:ext>
            </a:extLst>
          </p:cNvPr>
          <p:cNvSpPr txBox="1"/>
          <p:nvPr/>
        </p:nvSpPr>
        <p:spPr>
          <a:xfrm>
            <a:off x="476568" y="5158778"/>
            <a:ext cx="61324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Each net customer added gives you four points, for up to a maximum of 20 points, from five customers.</a:t>
            </a:r>
            <a:endParaRPr lang="cs-CZ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008071-8451-049E-B9FD-E926DA067F19}"/>
              </a:ext>
            </a:extLst>
          </p:cNvPr>
          <p:cNvSpPr txBox="1"/>
          <p:nvPr/>
        </p:nvSpPr>
        <p:spPr>
          <a:xfrm>
            <a:off x="3542789" y="5866664"/>
            <a:ext cx="61324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Each net new customer added gives you two points, for up to a maximum of 20 points, from 10 customers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710166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A3A38423-639C-4F6A-BA70-8EE860D36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45" y="655638"/>
            <a:ext cx="11126510" cy="792162"/>
          </a:xfrm>
        </p:spPr>
        <p:txBody>
          <a:bodyPr/>
          <a:lstStyle/>
          <a:p>
            <a:r>
              <a:rPr lang="cs-CZ" dirty="0"/>
              <a:t>Požadavky na </a:t>
            </a:r>
            <a:r>
              <a:rPr lang="en-US" dirty="0"/>
              <a:t>Modern Work: Skilling</a:t>
            </a:r>
            <a:r>
              <a:rPr lang="cs-CZ" dirty="0"/>
              <a:t> – 25b.</a:t>
            </a:r>
            <a:r>
              <a:rPr lang="en-US" dirty="0"/>
              <a:t> </a:t>
            </a:r>
            <a:endParaRPr lang="cs-CZ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D764223-CCAA-4EFD-BF26-F41FC44187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20"/>
          <a:stretch/>
        </p:blipFill>
        <p:spPr>
          <a:xfrm>
            <a:off x="5086051" y="1478833"/>
            <a:ext cx="900321" cy="792162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CB09EDFB-C074-4214-9F1D-9BAD42B9F49E}"/>
              </a:ext>
            </a:extLst>
          </p:cNvPr>
          <p:cNvSpPr txBox="1"/>
          <p:nvPr/>
        </p:nvSpPr>
        <p:spPr>
          <a:xfrm>
            <a:off x="501533" y="1778297"/>
            <a:ext cx="4267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Středně pokročilé certifikace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7FB5847-1A7E-4911-B5B5-0D89157ECADD}"/>
              </a:ext>
            </a:extLst>
          </p:cNvPr>
          <p:cNvSpPr txBox="1"/>
          <p:nvPr/>
        </p:nvSpPr>
        <p:spPr>
          <a:xfrm>
            <a:off x="6312930" y="1809330"/>
            <a:ext cx="3352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>
                <a:solidFill>
                  <a:schemeClr val="accent1"/>
                </a:solidFill>
                <a:latin typeface="+mn-lt"/>
              </a:rPr>
              <a:t>Pokročilé certifikace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82DC6EB-EC27-4D45-812E-011FF37797EC}"/>
              </a:ext>
            </a:extLst>
          </p:cNvPr>
          <p:cNvSpPr txBox="1"/>
          <p:nvPr/>
        </p:nvSpPr>
        <p:spPr>
          <a:xfrm>
            <a:off x="544416" y="2239962"/>
            <a:ext cx="5410478" cy="22467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+mn-lt"/>
              </a:rPr>
              <a:t>Počet osob u partnera, které získaly některou z certifikací Microsoft 365 </a:t>
            </a:r>
            <a:r>
              <a:rPr lang="cs-CZ" sz="1400" dirty="0" err="1">
                <a:latin typeface="+mn-lt"/>
              </a:rPr>
              <a:t>Associate</a:t>
            </a:r>
            <a:r>
              <a:rPr lang="cs-CZ" sz="1400" dirty="0">
                <a:latin typeface="+mn-lt"/>
              </a:rPr>
              <a:t>.</a:t>
            </a:r>
          </a:p>
          <a:p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Způsobilé certifikace Microsoft 365 </a:t>
            </a:r>
            <a:r>
              <a:rPr lang="cs-CZ" sz="1400" dirty="0" err="1">
                <a:latin typeface="+mn-lt"/>
              </a:rPr>
              <a:t>Associate</a:t>
            </a:r>
            <a:r>
              <a:rPr lang="cs-CZ" sz="1400" dirty="0">
                <a:latin typeface="+mn-lt"/>
              </a:rPr>
              <a:t>: </a:t>
            </a:r>
          </a:p>
          <a:p>
            <a:pPr marL="893763" lvl="1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  <a:hlinkClick r:id="rId4"/>
              </a:rPr>
              <a:t>Microsoft 365 Fundamentals</a:t>
            </a:r>
            <a:r>
              <a:rPr lang="cs-CZ" sz="1400" dirty="0">
                <a:latin typeface="+mn-lt"/>
              </a:rPr>
              <a:t> (</a:t>
            </a:r>
            <a:r>
              <a:rPr lang="cs-CZ" sz="1400" dirty="0">
                <a:latin typeface="+mn-lt"/>
                <a:hlinkClick r:id="rId5"/>
              </a:rPr>
              <a:t>MS-900 </a:t>
            </a:r>
            <a:r>
              <a:rPr lang="cs-CZ" sz="1400" dirty="0">
                <a:latin typeface="+mn-lt"/>
              </a:rPr>
              <a:t>)</a:t>
            </a:r>
            <a:r>
              <a:rPr lang="cs-CZ" sz="1400" b="1" dirty="0">
                <a:latin typeface="+mn-lt"/>
              </a:rPr>
              <a:t>NEBO</a:t>
            </a:r>
            <a:endParaRPr lang="en-US" sz="1400" dirty="0">
              <a:latin typeface="+mn-lt"/>
            </a:endParaRPr>
          </a:p>
          <a:p>
            <a:pPr marL="893763" lvl="1" indent="-285750">
              <a:buFont typeface="Arial" panose="020B0604020202020204" pitchFamily="34" charset="0"/>
              <a:buChar char="•"/>
            </a:pPr>
            <a:r>
              <a:rPr lang="cs-CZ" sz="1400" dirty="0" err="1">
                <a:latin typeface="+mn-lt"/>
                <a:hlinkClick r:id="rId6"/>
              </a:rPr>
              <a:t>Messaging</a:t>
            </a:r>
            <a:r>
              <a:rPr lang="cs-CZ" sz="1400" dirty="0">
                <a:latin typeface="+mn-lt"/>
                <a:hlinkClick r:id="rId6"/>
              </a:rPr>
              <a:t> Admin </a:t>
            </a:r>
            <a:r>
              <a:rPr lang="cs-CZ" sz="1400" dirty="0" err="1">
                <a:latin typeface="+mn-lt"/>
                <a:hlinkClick r:id="rId6"/>
              </a:rPr>
              <a:t>Associate</a:t>
            </a:r>
            <a:r>
              <a:rPr lang="cs-CZ" sz="1400" dirty="0">
                <a:latin typeface="+mn-lt"/>
              </a:rPr>
              <a:t> ( </a:t>
            </a:r>
            <a:r>
              <a:rPr lang="cs-CZ" sz="1400" dirty="0">
                <a:latin typeface="+mn-lt"/>
                <a:hlinkClick r:id="rId7"/>
              </a:rPr>
              <a:t>MS-203</a:t>
            </a:r>
            <a:r>
              <a:rPr lang="cs-CZ" sz="1400" dirty="0">
                <a:latin typeface="+mn-lt"/>
              </a:rPr>
              <a:t>) </a:t>
            </a:r>
            <a:r>
              <a:rPr lang="cs-CZ" sz="1400" b="1" dirty="0">
                <a:latin typeface="+mn-lt"/>
              </a:rPr>
              <a:t>NEBO</a:t>
            </a:r>
            <a:endParaRPr lang="en-US" sz="1400" dirty="0">
              <a:latin typeface="+mn-lt"/>
            </a:endParaRPr>
          </a:p>
          <a:p>
            <a:pPr marL="893763" lvl="1" indent="-285750">
              <a:buFont typeface="Arial" panose="020B0604020202020204" pitchFamily="34" charset="0"/>
              <a:buChar char="•"/>
            </a:pPr>
            <a:r>
              <a:rPr lang="cs-CZ" sz="1400" dirty="0" err="1">
                <a:latin typeface="+mn-lt"/>
                <a:hlinkClick r:id="rId8"/>
              </a:rPr>
              <a:t>Modern</a:t>
            </a:r>
            <a:r>
              <a:rPr lang="cs-CZ" sz="1400" dirty="0">
                <a:latin typeface="+mn-lt"/>
                <a:hlinkClick r:id="rId8"/>
              </a:rPr>
              <a:t> Desktop Admin </a:t>
            </a:r>
            <a:r>
              <a:rPr lang="cs-CZ" sz="1400" dirty="0" err="1">
                <a:latin typeface="+mn-lt"/>
                <a:hlinkClick r:id="rId8"/>
              </a:rPr>
              <a:t>Associate</a:t>
            </a:r>
            <a:r>
              <a:rPr lang="cs-CZ" sz="1400" dirty="0">
                <a:latin typeface="+mn-lt"/>
              </a:rPr>
              <a:t> (</a:t>
            </a:r>
            <a:r>
              <a:rPr lang="cs-CZ" sz="1400" dirty="0">
                <a:latin typeface="+mn-lt"/>
                <a:hlinkClick r:id="rId9"/>
              </a:rPr>
              <a:t>MD-100 </a:t>
            </a:r>
            <a:r>
              <a:rPr lang="cs-CZ" sz="1400" dirty="0">
                <a:latin typeface="+mn-lt"/>
                <a:hlinkClick r:id="rId10"/>
              </a:rPr>
              <a:t>+ MD-101</a:t>
            </a:r>
            <a:r>
              <a:rPr lang="cs-CZ" sz="1400" dirty="0">
                <a:latin typeface="+mn-lt"/>
              </a:rPr>
              <a:t>) </a:t>
            </a:r>
            <a:r>
              <a:rPr lang="cs-CZ" sz="1400" b="1" dirty="0">
                <a:latin typeface="+mn-lt"/>
              </a:rPr>
              <a:t>NEBO</a:t>
            </a:r>
            <a:endParaRPr lang="en-US" sz="1400" dirty="0">
              <a:latin typeface="+mn-lt"/>
            </a:endParaRPr>
          </a:p>
          <a:p>
            <a:pPr marL="893763" lvl="1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  <a:hlinkClick r:id="rId11"/>
              </a:rPr>
              <a:t>Teams </a:t>
            </a:r>
            <a:r>
              <a:rPr lang="cs-CZ" sz="1400" dirty="0" err="1">
                <a:latin typeface="+mn-lt"/>
                <a:hlinkClick r:id="rId11"/>
              </a:rPr>
              <a:t>Administrator</a:t>
            </a:r>
            <a:r>
              <a:rPr lang="cs-CZ" sz="1400" dirty="0">
                <a:latin typeface="+mn-lt"/>
                <a:hlinkClick r:id="rId11"/>
              </a:rPr>
              <a:t> </a:t>
            </a:r>
            <a:r>
              <a:rPr lang="cs-CZ" sz="1400" dirty="0" err="1">
                <a:latin typeface="+mn-lt"/>
                <a:hlinkClick r:id="rId11"/>
              </a:rPr>
              <a:t>Associate</a:t>
            </a:r>
            <a:r>
              <a:rPr lang="cs-CZ" sz="1400" dirty="0">
                <a:latin typeface="+mn-lt"/>
              </a:rPr>
              <a:t> (</a:t>
            </a:r>
            <a:r>
              <a:rPr lang="cs-CZ" sz="1400" dirty="0">
                <a:latin typeface="+mn-lt"/>
                <a:hlinkClick r:id="rId12"/>
              </a:rPr>
              <a:t>MS-700</a:t>
            </a:r>
            <a:r>
              <a:rPr lang="cs-CZ" sz="1400" dirty="0">
                <a:latin typeface="+mn-lt"/>
              </a:rPr>
              <a:t>) </a:t>
            </a:r>
            <a:r>
              <a:rPr lang="cs-CZ" sz="1400" b="1" dirty="0">
                <a:latin typeface="+mn-lt"/>
              </a:rPr>
              <a:t>NEBO</a:t>
            </a:r>
            <a:endParaRPr lang="en-US" sz="1400" dirty="0">
              <a:latin typeface="+mn-lt"/>
            </a:endParaRPr>
          </a:p>
          <a:p>
            <a:pPr marL="893763" lvl="1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  <a:hlinkClick r:id="rId13"/>
              </a:rPr>
              <a:t>Developer </a:t>
            </a:r>
            <a:r>
              <a:rPr lang="cs-CZ" sz="1400" dirty="0" err="1">
                <a:latin typeface="+mn-lt"/>
                <a:hlinkClick r:id="rId13"/>
              </a:rPr>
              <a:t>Associate</a:t>
            </a:r>
            <a:r>
              <a:rPr lang="cs-CZ" sz="1400" dirty="0">
                <a:latin typeface="+mn-lt"/>
              </a:rPr>
              <a:t> (</a:t>
            </a:r>
            <a:r>
              <a:rPr lang="cs-CZ" sz="1400" dirty="0">
                <a:latin typeface="+mn-lt"/>
                <a:hlinkClick r:id="rId14"/>
              </a:rPr>
              <a:t>MS-600</a:t>
            </a:r>
            <a:r>
              <a:rPr lang="cs-CZ" sz="1400" dirty="0">
                <a:latin typeface="+mn-lt"/>
              </a:rPr>
              <a:t>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022875B-79F3-4EE9-9F00-C05C6DECCC5B}"/>
              </a:ext>
            </a:extLst>
          </p:cNvPr>
          <p:cNvSpPr txBox="1"/>
          <p:nvPr/>
        </p:nvSpPr>
        <p:spPr>
          <a:xfrm>
            <a:off x="6312930" y="2270995"/>
            <a:ext cx="5258454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+mn-lt"/>
              </a:rPr>
              <a:t>Počet osob u partnera, které získaly některou z certifikací Microsoft 365 Expert.</a:t>
            </a:r>
          </a:p>
          <a:p>
            <a:endParaRPr lang="en-US" sz="1400" dirty="0">
              <a:latin typeface="+mn-lt"/>
            </a:endParaRPr>
          </a:p>
          <a:p>
            <a:r>
              <a:rPr lang="cs-CZ" sz="1400" dirty="0">
                <a:latin typeface="+mn-lt"/>
              </a:rPr>
              <a:t>Způsobilé certifikace Microsoft 365 Expert: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>
                <a:latin typeface="+mn-lt"/>
                <a:hlinkClick r:id="rId15"/>
              </a:rPr>
              <a:t>Enterprise</a:t>
            </a:r>
            <a:r>
              <a:rPr lang="cs-CZ" sz="1400" dirty="0">
                <a:latin typeface="+mn-lt"/>
                <a:hlinkClick r:id="rId15"/>
              </a:rPr>
              <a:t> </a:t>
            </a:r>
            <a:r>
              <a:rPr lang="cs-CZ" sz="1400" dirty="0" err="1">
                <a:latin typeface="+mn-lt"/>
                <a:hlinkClick r:id="rId15"/>
              </a:rPr>
              <a:t>Administrator</a:t>
            </a:r>
            <a:r>
              <a:rPr lang="cs-CZ" sz="1400" dirty="0">
                <a:latin typeface="+mn-lt"/>
                <a:hlinkClick r:id="rId15"/>
              </a:rPr>
              <a:t> Expert</a:t>
            </a:r>
            <a:r>
              <a:rPr lang="cs-CZ" sz="1400" dirty="0">
                <a:latin typeface="+mn-lt"/>
              </a:rPr>
              <a:t> (</a:t>
            </a:r>
            <a:r>
              <a:rPr lang="cs-CZ" sz="1400" dirty="0">
                <a:latin typeface="+mn-lt"/>
                <a:hlinkClick r:id="rId16"/>
              </a:rPr>
              <a:t>MS-100 </a:t>
            </a:r>
            <a:r>
              <a:rPr lang="cs-CZ" sz="1400" dirty="0">
                <a:solidFill>
                  <a:srgbClr val="00B0F0"/>
                </a:solidFill>
                <a:latin typeface="+mn-lt"/>
              </a:rPr>
              <a:t>+ </a:t>
            </a:r>
            <a:r>
              <a:rPr lang="cs-CZ" sz="1400" dirty="0">
                <a:latin typeface="+mn-lt"/>
                <a:hlinkClick r:id="rId17"/>
              </a:rPr>
              <a:t>MS-101</a:t>
            </a:r>
            <a:r>
              <a:rPr lang="cs-CZ" sz="1400" dirty="0">
                <a:latin typeface="+mn-lt"/>
              </a:rPr>
              <a:t>)</a:t>
            </a:r>
          </a:p>
        </p:txBody>
      </p:sp>
      <p:pic>
        <p:nvPicPr>
          <p:cNvPr id="16" name="Grafik 10">
            <a:extLst>
              <a:ext uri="{FF2B5EF4-FFF2-40B4-BE49-F238E27FC236}">
                <a16:creationId xmlns:a16="http://schemas.microsoft.com/office/drawing/2014/main" id="{A7DAE228-5C22-4A2B-BB1B-375C238A419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851237" y="1478833"/>
            <a:ext cx="720147" cy="7921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324860-1EAD-43D1-8220-BB3F2D8A6B39}"/>
              </a:ext>
            </a:extLst>
          </p:cNvPr>
          <p:cNvSpPr txBox="1"/>
          <p:nvPr/>
        </p:nvSpPr>
        <p:spPr>
          <a:xfrm>
            <a:off x="476568" y="6288437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>
                <a:latin typeface="+mn-lt"/>
              </a:rPr>
              <a:t>* Všechna data a požadavky se mohou změnit.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DDC7DB1-BC59-C647-6FD4-B88649E72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310671"/>
              </p:ext>
            </p:extLst>
          </p:nvPr>
        </p:nvGraphicFramePr>
        <p:xfrm>
          <a:off x="622014" y="4768294"/>
          <a:ext cx="8700707" cy="143406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117151">
                  <a:extLst>
                    <a:ext uri="{9D8B030D-6E8A-4147-A177-3AD203B41FA5}">
                      <a16:colId xmlns:a16="http://schemas.microsoft.com/office/drawing/2014/main" val="521805380"/>
                    </a:ext>
                  </a:extLst>
                </a:gridCol>
                <a:gridCol w="3846443">
                  <a:extLst>
                    <a:ext uri="{9D8B030D-6E8A-4147-A177-3AD203B41FA5}">
                      <a16:colId xmlns:a16="http://schemas.microsoft.com/office/drawing/2014/main" val="3360450934"/>
                    </a:ext>
                  </a:extLst>
                </a:gridCol>
                <a:gridCol w="3737113">
                  <a:extLst>
                    <a:ext uri="{9D8B030D-6E8A-4147-A177-3AD203B41FA5}">
                      <a16:colId xmlns:a16="http://schemas.microsoft.com/office/drawing/2014/main" val="2534230108"/>
                    </a:ext>
                  </a:extLst>
                </a:gridCol>
              </a:tblGrid>
              <a:tr h="585149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dirty="0" err="1">
                          <a:effectLst/>
                        </a:rPr>
                        <a:t>Path</a:t>
                      </a:r>
                      <a:endParaRPr lang="cs-CZ" sz="16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dirty="0" err="1">
                          <a:effectLst/>
                        </a:rPr>
                        <a:t>Intermediate</a:t>
                      </a:r>
                      <a:r>
                        <a:rPr lang="fr-FR" sz="1600" dirty="0">
                          <a:effectLst/>
                        </a:rPr>
                        <a:t> certifications (10 </a:t>
                      </a:r>
                      <a:r>
                        <a:rPr lang="cs-CZ" sz="1600" dirty="0">
                          <a:effectLst/>
                        </a:rPr>
                        <a:t>bodů </a:t>
                      </a:r>
                      <a:r>
                        <a:rPr lang="fr-FR" sz="1600" dirty="0">
                          <a:effectLst/>
                        </a:rPr>
                        <a:t>max)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dirty="0" err="1">
                          <a:effectLst/>
                        </a:rPr>
                        <a:t>Advanced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certifications</a:t>
                      </a:r>
                      <a:r>
                        <a:rPr lang="cs-CZ" sz="1600" dirty="0">
                          <a:effectLst/>
                        </a:rPr>
                        <a:t> (15 bodů max)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136736"/>
                  </a:ext>
                </a:extLst>
              </a:tr>
              <a:tr h="307060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>
                          <a:effectLst/>
                        </a:rPr>
                        <a:t>Enterprise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dirty="0">
                          <a:effectLst/>
                        </a:rPr>
                        <a:t>4 certifikace (2,5 bodů každý)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dirty="0">
                          <a:effectLst/>
                        </a:rPr>
                        <a:t>2 certifikace ( 7,5 bodů každý)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335731"/>
                  </a:ext>
                </a:extLst>
              </a:tr>
              <a:tr h="513639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dirty="0">
                          <a:effectLst/>
                        </a:rPr>
                        <a:t>SMB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dirty="0">
                          <a:effectLst/>
                        </a:rPr>
                        <a:t>2 certifikace ( 5 bodů každá)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dirty="0">
                          <a:effectLst/>
                        </a:rPr>
                        <a:t>1 certifikace (15 bodů)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186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54682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A3A38423-639C-4F6A-BA70-8EE860D36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44" y="609600"/>
            <a:ext cx="11430655" cy="792162"/>
          </a:xfrm>
        </p:spPr>
        <p:txBody>
          <a:bodyPr/>
          <a:lstStyle/>
          <a:p>
            <a:r>
              <a:rPr lang="cs-CZ" sz="3000" dirty="0"/>
              <a:t>Požadavky na </a:t>
            </a:r>
            <a:r>
              <a:rPr lang="en-US" sz="3000" dirty="0"/>
              <a:t>Modern Work: Customer Success – Usage Growth</a:t>
            </a:r>
            <a:r>
              <a:rPr lang="cs-CZ" sz="3000" dirty="0"/>
              <a:t> -30b.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B09EDFB-C074-4214-9F1D-9BAD42B9F49E}"/>
              </a:ext>
            </a:extLst>
          </p:cNvPr>
          <p:cNvSpPr txBox="1"/>
          <p:nvPr/>
        </p:nvSpPr>
        <p:spPr>
          <a:xfrm>
            <a:off x="152400" y="1791851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Enterprise </a:t>
            </a:r>
            <a:r>
              <a:rPr lang="de-DE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eligibility</a:t>
            </a:r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path</a:t>
            </a:r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7FB5847-1A7E-4911-B5B5-0D89157ECADD}"/>
              </a:ext>
            </a:extLst>
          </p:cNvPr>
          <p:cNvSpPr txBox="1"/>
          <p:nvPr/>
        </p:nvSpPr>
        <p:spPr>
          <a:xfrm>
            <a:off x="6248070" y="1782143"/>
            <a:ext cx="4267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  <a:latin typeface="+mn-lt"/>
              </a:rPr>
              <a:t>SMB </a:t>
            </a:r>
            <a:r>
              <a:rPr lang="de-DE" sz="2400" b="1" dirty="0" err="1">
                <a:solidFill>
                  <a:schemeClr val="accent1"/>
                </a:solidFill>
                <a:latin typeface="+mn-lt"/>
              </a:rPr>
              <a:t>eligibility</a:t>
            </a:r>
            <a:r>
              <a:rPr lang="de-DE" sz="24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+mn-lt"/>
              </a:rPr>
              <a:t>path</a:t>
            </a:r>
            <a:endParaRPr lang="de-DE" sz="2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82DC6EB-EC27-4D45-812E-011FF37797EC}"/>
              </a:ext>
            </a:extLst>
          </p:cNvPr>
          <p:cNvSpPr txBox="1"/>
          <p:nvPr/>
        </p:nvSpPr>
        <p:spPr>
          <a:xfrm>
            <a:off x="152400" y="2262691"/>
            <a:ext cx="5791529" cy="39888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+mn-lt"/>
              </a:rPr>
              <a:t>Prvotní navrhovaná obchodní pravidla: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="1" dirty="0">
                <a:latin typeface="+mn-lt"/>
              </a:rPr>
              <a:t>Způsobilé typy partnerských označení</a:t>
            </a:r>
            <a:r>
              <a:rPr lang="cs-CZ" sz="1200" dirty="0">
                <a:latin typeface="+mn-lt"/>
              </a:rPr>
              <a:t>: CPOR, DPOR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+mn-lt"/>
              </a:rPr>
              <a:t>Target se liší podle typu partnerského přidružení, tj. jeden </a:t>
            </a:r>
            <a:r>
              <a:rPr lang="cs-CZ" sz="1200" dirty="0" err="1">
                <a:latin typeface="+mn-lt"/>
              </a:rPr>
              <a:t>target</a:t>
            </a:r>
            <a:r>
              <a:rPr lang="cs-CZ" sz="1200" dirty="0">
                <a:latin typeface="+mn-lt"/>
              </a:rPr>
              <a:t> je pro CPOR a jiný pro DPOR/DAP. Partnerům budou přiděleny body podle typu partnerského přidružení, které jim přinese nejvíce bodů. Za jedno hodnocení nemohou získat body z více typů přidružení. V případě DPOR/DAP musí být </a:t>
            </a:r>
            <a:r>
              <a:rPr lang="en-US" sz="1200" dirty="0">
                <a:latin typeface="+mn-lt"/>
              </a:rPr>
              <a:t>usage growth </a:t>
            </a:r>
            <a:r>
              <a:rPr lang="cs-CZ" sz="1200" dirty="0">
                <a:latin typeface="+mn-lt"/>
              </a:rPr>
              <a:t> oddělen, aby partner nedostal dvojí kredit za jednoho zákazníka, pokud má přidružení DPOR i DAP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="1" dirty="0">
                <a:latin typeface="+mn-lt"/>
              </a:rPr>
              <a:t>Způsobilé úlohy: </a:t>
            </a:r>
            <a:r>
              <a:rPr lang="cs-CZ" sz="1200" dirty="0" err="1">
                <a:latin typeface="+mn-lt"/>
              </a:rPr>
              <a:t>InTune</a:t>
            </a:r>
            <a:r>
              <a:rPr lang="cs-CZ" sz="1200" dirty="0">
                <a:latin typeface="+mn-lt"/>
              </a:rPr>
              <a:t>, EXO, </a:t>
            </a:r>
            <a:r>
              <a:rPr lang="cs-CZ" sz="1200" dirty="0" err="1">
                <a:latin typeface="+mn-lt"/>
              </a:rPr>
              <a:t>ProPlus</a:t>
            </a:r>
            <a:r>
              <a:rPr lang="cs-CZ" sz="1200" dirty="0">
                <a:latin typeface="+mn-lt"/>
              </a:rPr>
              <a:t>, SPO, Teams, Teams </a:t>
            </a:r>
            <a:r>
              <a:rPr lang="cs-CZ" sz="1200" dirty="0" err="1">
                <a:latin typeface="+mn-lt"/>
              </a:rPr>
              <a:t>Meetings</a:t>
            </a:r>
            <a:r>
              <a:rPr lang="cs-CZ" sz="1200" dirty="0">
                <a:latin typeface="+mn-lt"/>
              </a:rPr>
              <a:t>, TeamsPhonecalling1p/3p, Teams Platform, </a:t>
            </a:r>
            <a:r>
              <a:rPr lang="cs-CZ" sz="1200" dirty="0" err="1">
                <a:latin typeface="+mn-lt"/>
              </a:rPr>
              <a:t>Yammer</a:t>
            </a:r>
            <a:endParaRPr lang="cs-CZ" sz="12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="1" dirty="0">
                <a:latin typeface="+mn-lt"/>
              </a:rPr>
              <a:t>Způsobilí zákazníci: </a:t>
            </a:r>
            <a:r>
              <a:rPr lang="cs-CZ" sz="1200" dirty="0">
                <a:latin typeface="+mn-lt"/>
              </a:rPr>
              <a:t>Klienti, u nichž je počet placených dostupných jednotek (PAU) pro alespoň jednu způsobilou úlohu &gt;300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="1" dirty="0">
                <a:latin typeface="+mn-lt"/>
              </a:rPr>
              <a:t>Způsobilé SKU: </a:t>
            </a:r>
            <a:r>
              <a:rPr lang="cs-CZ" sz="1200" dirty="0">
                <a:latin typeface="+mn-lt"/>
              </a:rPr>
              <a:t>Všechny placené komerční SKU pro moderní práci (Microsoft 365, Office 365 a Office 2019) a všechny placené licence/SKU pro vzdělávání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="1" dirty="0">
                <a:latin typeface="+mn-lt"/>
              </a:rPr>
              <a:t>Výpočet </a:t>
            </a:r>
            <a:r>
              <a:rPr lang="en-US" sz="1200" b="1" dirty="0">
                <a:latin typeface="+mn-lt"/>
              </a:rPr>
              <a:t>Usage Growth </a:t>
            </a:r>
            <a:r>
              <a:rPr lang="cs-CZ" sz="1200" dirty="0">
                <a:latin typeface="+mn-lt"/>
              </a:rPr>
              <a:t>:</a:t>
            </a:r>
          </a:p>
          <a:p>
            <a:pPr marL="779463" lvl="1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+mn-lt"/>
              </a:rPr>
              <a:t>[Součet MAU] – [Součet MAU za předchozích 12 měsíců] – [Součet MAU v době, kdy byly úloha/zákazník nárokovány partnerem nebo s ním spojeny, POKUD k nárokování/spojení došlo během sledovaného 12měsíčního období]</a:t>
            </a:r>
          </a:p>
          <a:p>
            <a:pPr marL="779463" lvl="1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+mn-lt"/>
              </a:rPr>
              <a:t>Výše uvedený výpočet započítává partnerovi pouze nárůst MAU od okamžiku, kdy dojde k nárokování/spojení se zákazníkem; nezapočítává se mu MAU, která existovala před jeho nárokováním/spojením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3FE9E37-3358-4509-A59F-5D2C03A618B3}"/>
              </a:ext>
            </a:extLst>
          </p:cNvPr>
          <p:cNvSpPr txBox="1"/>
          <p:nvPr/>
        </p:nvSpPr>
        <p:spPr>
          <a:xfrm>
            <a:off x="6248070" y="2262691"/>
            <a:ext cx="5791529" cy="36009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="1" dirty="0">
                <a:latin typeface="+mn-lt"/>
              </a:rPr>
              <a:t>Způsobilé typy partnerských označení: </a:t>
            </a:r>
            <a:r>
              <a:rPr lang="cs-CZ" sz="1200" dirty="0">
                <a:latin typeface="+mn-lt"/>
              </a:rPr>
              <a:t>CPOR, CSP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+mn-lt"/>
              </a:rPr>
              <a:t>Target se liší podle typu partnerského přidružení, tj. jeden </a:t>
            </a:r>
            <a:r>
              <a:rPr lang="cs-CZ" sz="1200" dirty="0" err="1">
                <a:latin typeface="+mn-lt"/>
              </a:rPr>
              <a:t>target</a:t>
            </a:r>
            <a:r>
              <a:rPr lang="cs-CZ" sz="1200" dirty="0">
                <a:latin typeface="+mn-lt"/>
              </a:rPr>
              <a:t> je pro CPOR a jiný pro CSP. Partnerům budou přiděleny body podle typu partnerského přidružení, které jim přinese nejvíce bodů. Za jedno hodnocení nemohou získat body z více typů přidružení.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="1" dirty="0">
                <a:latin typeface="+mn-lt"/>
              </a:rPr>
              <a:t>Způsobilé úlohy: </a:t>
            </a:r>
            <a:r>
              <a:rPr lang="cs-CZ" sz="1200" dirty="0" err="1">
                <a:latin typeface="+mn-lt"/>
              </a:rPr>
              <a:t>InTune</a:t>
            </a:r>
            <a:r>
              <a:rPr lang="cs-CZ" sz="1200" dirty="0">
                <a:latin typeface="+mn-lt"/>
              </a:rPr>
              <a:t>, EXO, </a:t>
            </a:r>
            <a:r>
              <a:rPr lang="cs-CZ" sz="1200" dirty="0" err="1">
                <a:latin typeface="+mn-lt"/>
              </a:rPr>
              <a:t>ProPlus</a:t>
            </a:r>
            <a:r>
              <a:rPr lang="cs-CZ" sz="1200" dirty="0">
                <a:latin typeface="+mn-lt"/>
              </a:rPr>
              <a:t>, SPO, Teams, Teams </a:t>
            </a:r>
            <a:r>
              <a:rPr lang="cs-CZ" sz="1200" dirty="0" err="1">
                <a:latin typeface="+mn-lt"/>
              </a:rPr>
              <a:t>Meetings</a:t>
            </a:r>
            <a:r>
              <a:rPr lang="cs-CZ" sz="1200" dirty="0">
                <a:latin typeface="+mn-lt"/>
              </a:rPr>
              <a:t> TeamsPhonecalling1p/3p, Teams </a:t>
            </a:r>
            <a:r>
              <a:rPr lang="cs-CZ" sz="1200" dirty="0" err="1">
                <a:latin typeface="+mn-lt"/>
              </a:rPr>
              <a:t>Platform</a:t>
            </a:r>
            <a:r>
              <a:rPr lang="cs-CZ" sz="1200" dirty="0">
                <a:latin typeface="+mn-lt"/>
              </a:rPr>
              <a:t>, </a:t>
            </a:r>
            <a:r>
              <a:rPr lang="cs-CZ" sz="1200" dirty="0" err="1">
                <a:latin typeface="+mn-lt"/>
              </a:rPr>
              <a:t>Yammer</a:t>
            </a:r>
            <a:endParaRPr lang="cs-CZ" sz="12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="1" dirty="0">
                <a:latin typeface="+mn-lt"/>
              </a:rPr>
              <a:t>Způsobilí zákazníci: </a:t>
            </a:r>
            <a:r>
              <a:rPr lang="cs-CZ" sz="1200" dirty="0">
                <a:latin typeface="+mn-lt"/>
              </a:rPr>
              <a:t>Klienti, u nichž je počet placených dostupných jednotek (PAU) pro alespoň jednu způsobilou úlohu &lt;= 300 A &gt;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="1" dirty="0">
                <a:latin typeface="+mn-lt"/>
              </a:rPr>
              <a:t>Způsobilé SKU: </a:t>
            </a:r>
            <a:r>
              <a:rPr lang="cs-CZ" sz="1200" dirty="0">
                <a:latin typeface="+mn-lt"/>
              </a:rPr>
              <a:t>Všechny placené komerční SKU pro moderní práci (Microsoft 365, Office 365 a Office 2019)  a všechny placené licence/SKU pro vzdělávání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+mn-lt"/>
              </a:rPr>
              <a:t>Výpočet </a:t>
            </a:r>
            <a:r>
              <a:rPr lang="en-US" sz="1200" b="1" dirty="0">
                <a:latin typeface="+mn-lt"/>
              </a:rPr>
              <a:t>Usage Growth </a:t>
            </a:r>
            <a:r>
              <a:rPr lang="cs-CZ" sz="1200" dirty="0">
                <a:latin typeface="+mn-lt"/>
              </a:rPr>
              <a:t>:</a:t>
            </a:r>
          </a:p>
          <a:p>
            <a:pPr marL="779463" lvl="1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+mn-lt"/>
              </a:rPr>
              <a:t>[Součet MAU] – [Součet MAU za předchozích 12 měsíců] – [Součet MAU v době, kdy byly úloha/zákazník nárokovány partnerem nebo s ním spojeny, POKUD k nárokování/spojení došlo během sledovaného 12měsíčního období]</a:t>
            </a:r>
          </a:p>
          <a:p>
            <a:pPr marL="779463" lvl="1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+mn-lt"/>
              </a:rPr>
              <a:t>Výše uvedený výpočet započítává partnerovi pouze nárůst MAU od okamžiku, kdy dojde k nárokování/spojení se zákazníkem; nezapočítává se mu MAU, která existovala před jeho nárokováním/spojením</a:t>
            </a:r>
          </a:p>
        </p:txBody>
      </p:sp>
      <p:pic>
        <p:nvPicPr>
          <p:cNvPr id="11" name="Grafik 2">
            <a:extLst>
              <a:ext uri="{FF2B5EF4-FFF2-40B4-BE49-F238E27FC236}">
                <a16:creationId xmlns:a16="http://schemas.microsoft.com/office/drawing/2014/main" id="{C6838C96-9BC7-4DDC-A8DE-96CA42E59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135" y="1461353"/>
            <a:ext cx="846794" cy="792163"/>
          </a:xfrm>
          <a:prstGeom prst="rect">
            <a:avLst/>
          </a:prstGeom>
        </p:spPr>
      </p:pic>
      <p:pic>
        <p:nvPicPr>
          <p:cNvPr id="15" name="Grafik 7">
            <a:extLst>
              <a:ext uri="{FF2B5EF4-FFF2-40B4-BE49-F238E27FC236}">
                <a16:creationId xmlns:a16="http://schemas.microsoft.com/office/drawing/2014/main" id="{44C94F25-3F9E-4400-BD90-25C67361D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417" y="1470529"/>
            <a:ext cx="891182" cy="79216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120800A-6C25-4273-984C-3008C17A4112}"/>
              </a:ext>
            </a:extLst>
          </p:cNvPr>
          <p:cNvSpPr txBox="1"/>
          <p:nvPr/>
        </p:nvSpPr>
        <p:spPr>
          <a:xfrm>
            <a:off x="476568" y="6288437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+mn-lt"/>
              </a:rPr>
              <a:t>* Všechna data a požadavky se mohou změnit.</a:t>
            </a:r>
          </a:p>
        </p:txBody>
      </p:sp>
    </p:spTree>
    <p:extLst>
      <p:ext uri="{BB962C8B-B14F-4D97-AF65-F5344CB8AC3E}">
        <p14:creationId xmlns:p14="http://schemas.microsoft.com/office/powerpoint/2010/main" val="6602381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CB09EDFB-C074-4214-9F1D-9BAD42B9F49E}"/>
              </a:ext>
            </a:extLst>
          </p:cNvPr>
          <p:cNvSpPr txBox="1"/>
          <p:nvPr/>
        </p:nvSpPr>
        <p:spPr>
          <a:xfrm>
            <a:off x="151477" y="1793098"/>
            <a:ext cx="4565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Enterprise </a:t>
            </a:r>
            <a:r>
              <a:rPr lang="de-DE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eligibility</a:t>
            </a:r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path</a:t>
            </a:r>
            <a:endParaRPr lang="de-DE" sz="24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7FB5847-1A7E-4911-B5B5-0D89157ECADD}"/>
              </a:ext>
            </a:extLst>
          </p:cNvPr>
          <p:cNvSpPr txBox="1"/>
          <p:nvPr/>
        </p:nvSpPr>
        <p:spPr>
          <a:xfrm>
            <a:off x="6244712" y="1782464"/>
            <a:ext cx="4270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  <a:latin typeface="+mn-lt"/>
              </a:rPr>
              <a:t>SMB </a:t>
            </a:r>
            <a:r>
              <a:rPr lang="de-DE" sz="2400" b="1" dirty="0" err="1">
                <a:solidFill>
                  <a:schemeClr val="accent1"/>
                </a:solidFill>
                <a:latin typeface="+mn-lt"/>
              </a:rPr>
              <a:t>eligibility</a:t>
            </a:r>
            <a:r>
              <a:rPr lang="de-DE" sz="24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+mn-lt"/>
              </a:rPr>
              <a:t>path</a:t>
            </a:r>
            <a:r>
              <a:rPr lang="de-DE" sz="2400" b="1" dirty="0">
                <a:solidFill>
                  <a:schemeClr val="accent1"/>
                </a:solidFill>
                <a:latin typeface="+mn-lt"/>
              </a:rPr>
              <a:t> 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7E199D79-697E-4734-AAAA-2C0B8BBC8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55638"/>
            <a:ext cx="11595462" cy="736638"/>
          </a:xfrm>
        </p:spPr>
        <p:txBody>
          <a:bodyPr lIns="0" anchor="b"/>
          <a:lstStyle/>
          <a:p>
            <a:r>
              <a:rPr lang="cs-CZ" sz="3000" dirty="0"/>
              <a:t>Požadavky na </a:t>
            </a:r>
            <a:r>
              <a:rPr lang="en-US" sz="3000" dirty="0"/>
              <a:t>Modern Work: Customer Success – Deployments</a:t>
            </a:r>
            <a:r>
              <a:rPr lang="cs-CZ" sz="3000" dirty="0"/>
              <a:t> – 25b.</a:t>
            </a:r>
          </a:p>
        </p:txBody>
      </p:sp>
      <p:sp>
        <p:nvSpPr>
          <p:cNvPr id="10" name="Textfeld 13">
            <a:extLst>
              <a:ext uri="{FF2B5EF4-FFF2-40B4-BE49-F238E27FC236}">
                <a16:creationId xmlns:a16="http://schemas.microsoft.com/office/drawing/2014/main" id="{6EECB9CF-69E2-48D2-B7D7-26969AD20F2E}"/>
              </a:ext>
            </a:extLst>
          </p:cNvPr>
          <p:cNvSpPr txBox="1"/>
          <p:nvPr/>
        </p:nvSpPr>
        <p:spPr>
          <a:xfrm>
            <a:off x="159183" y="2253560"/>
            <a:ext cx="5788104" cy="36009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="1" dirty="0">
                <a:latin typeface="+mn-lt"/>
              </a:rPr>
              <a:t>Způsobilé typy partnerských označení: </a:t>
            </a:r>
            <a:r>
              <a:rPr lang="cs-CZ" sz="1200" dirty="0">
                <a:latin typeface="+mn-lt"/>
              </a:rPr>
              <a:t>CPOR, DPOR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+mn-lt"/>
              </a:rPr>
              <a:t>Target se liší podle typu partnerského přidružení, tj. jeden </a:t>
            </a:r>
            <a:r>
              <a:rPr lang="cs-CZ" sz="1200" dirty="0" err="1">
                <a:latin typeface="+mn-lt"/>
              </a:rPr>
              <a:t>target</a:t>
            </a:r>
            <a:r>
              <a:rPr lang="cs-CZ" sz="1200" dirty="0">
                <a:latin typeface="+mn-lt"/>
              </a:rPr>
              <a:t> je pro CPOR a jiný pro DPOR/DAP. Partnerům budou přiděleny body podle typu partnerského přidružení, které jim přinese nejvíce bodů. Za jedno hodnocení nemohou získat body z více typů přidružení. V případě DPOR/DAP musí být růst v používání oddělen, aby partner nedostal dvojí kredit za jednoho zákazníka, pokud má přidružení DPOR i DAP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="1" dirty="0">
                <a:latin typeface="+mn-lt"/>
              </a:rPr>
              <a:t>Způsobilé úlohy: </a:t>
            </a:r>
            <a:r>
              <a:rPr lang="cs-CZ" sz="1200" dirty="0" err="1">
                <a:latin typeface="+mn-lt"/>
              </a:rPr>
              <a:t>InTune</a:t>
            </a:r>
            <a:r>
              <a:rPr lang="cs-CZ" sz="1200" dirty="0">
                <a:latin typeface="+mn-lt"/>
              </a:rPr>
              <a:t>, EXO, </a:t>
            </a:r>
            <a:r>
              <a:rPr lang="cs-CZ" sz="1200" dirty="0" err="1">
                <a:latin typeface="+mn-lt"/>
              </a:rPr>
              <a:t>ProPlus</a:t>
            </a:r>
            <a:r>
              <a:rPr lang="cs-CZ" sz="1200" dirty="0">
                <a:latin typeface="+mn-lt"/>
              </a:rPr>
              <a:t>, SPO, Teams, Teams </a:t>
            </a:r>
            <a:r>
              <a:rPr lang="cs-CZ" sz="1200" dirty="0" err="1">
                <a:latin typeface="+mn-lt"/>
              </a:rPr>
              <a:t>Meetings</a:t>
            </a:r>
            <a:r>
              <a:rPr lang="cs-CZ" sz="1200" dirty="0">
                <a:latin typeface="+mn-lt"/>
              </a:rPr>
              <a:t>, TeamsPhonecalling1p/3p, Teams Platform, </a:t>
            </a:r>
            <a:r>
              <a:rPr lang="cs-CZ" sz="1200" dirty="0" err="1">
                <a:latin typeface="+mn-lt"/>
              </a:rPr>
              <a:t>Yammer</a:t>
            </a:r>
            <a:endParaRPr lang="cs-CZ" sz="12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="1" dirty="0">
                <a:latin typeface="+mn-lt"/>
              </a:rPr>
              <a:t>Způsobilí zákazníci: </a:t>
            </a:r>
            <a:r>
              <a:rPr lang="cs-CZ" sz="1200" dirty="0">
                <a:latin typeface="+mn-lt"/>
              </a:rPr>
              <a:t>Klienti, u nichž je počet placených dostupných jednotek (PAU) pro alespoň jednu způsobilou úlohu &gt;300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="1" dirty="0">
                <a:latin typeface="+mn-lt"/>
              </a:rPr>
              <a:t>Způsobilé SKU: </a:t>
            </a:r>
            <a:r>
              <a:rPr lang="cs-CZ" sz="1200" dirty="0">
                <a:latin typeface="+mn-lt"/>
              </a:rPr>
              <a:t>Všechny placené komerční SKU pro moderní práci (Microsoft 365, Office 365 a Office 2019) a všechny placené licence/SKU pro vzdělávání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="1" dirty="0">
                <a:latin typeface="+mn-lt"/>
              </a:rPr>
              <a:t>Výpočet </a:t>
            </a:r>
            <a:r>
              <a:rPr lang="cs-CZ" sz="1200" b="1" dirty="0" err="1">
                <a:latin typeface="+mn-lt"/>
              </a:rPr>
              <a:t>deployments</a:t>
            </a:r>
            <a:r>
              <a:rPr lang="cs-CZ" sz="1200" dirty="0">
                <a:latin typeface="+mn-lt"/>
              </a:rPr>
              <a:t>: </a:t>
            </a:r>
          </a:p>
          <a:p>
            <a:pPr marL="779463" lvl="1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+mn-lt"/>
              </a:rPr>
              <a:t>[počet služeb, kde MAU/PAU &gt;= 40 %] – [počet služeb, kde MAU/PAU &gt;= 40 % za předchozích 12 měsíců] – [počet služeb, kde MAU/PAU &gt;= 40 % v době, kdy byly úloha/zákazník nárokovány partnerem nebo s ním spojeny, POKUD k nárokování/spojení došlo během sledovaného 12měsíčního období]</a:t>
            </a:r>
          </a:p>
          <a:p>
            <a:pPr marL="779463" lvl="1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+mn-lt"/>
              </a:rPr>
              <a:t>Výše uvedený výpočet nezahrnuje nasazení, která byla nárokována/spojena během posledních 12 měsíců a v době nároku/spojení již byla &gt;40 %</a:t>
            </a:r>
          </a:p>
        </p:txBody>
      </p:sp>
      <p:sp>
        <p:nvSpPr>
          <p:cNvPr id="11" name="Textfeld 8">
            <a:extLst>
              <a:ext uri="{FF2B5EF4-FFF2-40B4-BE49-F238E27FC236}">
                <a16:creationId xmlns:a16="http://schemas.microsoft.com/office/drawing/2014/main" id="{D8F9FC6F-2DEC-452E-B06A-A94568E41451}"/>
              </a:ext>
            </a:extLst>
          </p:cNvPr>
          <p:cNvSpPr txBox="1"/>
          <p:nvPr/>
        </p:nvSpPr>
        <p:spPr>
          <a:xfrm>
            <a:off x="6244712" y="2253560"/>
            <a:ext cx="5788105" cy="3416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="1" dirty="0">
                <a:latin typeface="+mn-lt"/>
              </a:rPr>
              <a:t>Způsobilé typy partnerských označení</a:t>
            </a:r>
            <a:r>
              <a:rPr lang="cs-CZ" sz="1200" dirty="0">
                <a:latin typeface="+mn-lt"/>
              </a:rPr>
              <a:t>: CPOR, CSP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+mn-lt"/>
              </a:rPr>
              <a:t>Target se liší podle typu partnerského přidružení, tj. jeden </a:t>
            </a:r>
            <a:r>
              <a:rPr lang="cs-CZ" sz="1200" dirty="0" err="1">
                <a:latin typeface="+mn-lt"/>
              </a:rPr>
              <a:t>target</a:t>
            </a:r>
            <a:r>
              <a:rPr lang="cs-CZ" sz="1200" dirty="0">
                <a:latin typeface="+mn-lt"/>
              </a:rPr>
              <a:t> je pro CPOR a jiný pro CSP. Partnerům budou přiděleny body podle typu partnerského přidružení, které jim přinese nejvíce bodů. Za jedno hodnocení nemohou získat body z více typů přidružení.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+mn-lt"/>
              </a:rPr>
              <a:t>Způsobilé úlohy: </a:t>
            </a:r>
            <a:r>
              <a:rPr lang="cs-CZ" sz="1200" dirty="0" err="1">
                <a:latin typeface="+mn-lt"/>
              </a:rPr>
              <a:t>InTune</a:t>
            </a:r>
            <a:r>
              <a:rPr lang="cs-CZ" sz="1200" dirty="0">
                <a:latin typeface="+mn-lt"/>
              </a:rPr>
              <a:t>, EXO, </a:t>
            </a:r>
            <a:r>
              <a:rPr lang="cs-CZ" sz="1200" dirty="0" err="1">
                <a:latin typeface="+mn-lt"/>
              </a:rPr>
              <a:t>ProPlus</a:t>
            </a:r>
            <a:r>
              <a:rPr lang="cs-CZ" sz="1200" dirty="0">
                <a:latin typeface="+mn-lt"/>
              </a:rPr>
              <a:t>, SPO, Teams, Teams </a:t>
            </a:r>
            <a:r>
              <a:rPr lang="cs-CZ" sz="1200" dirty="0" err="1">
                <a:latin typeface="+mn-lt"/>
              </a:rPr>
              <a:t>Meetings</a:t>
            </a:r>
            <a:r>
              <a:rPr lang="cs-CZ" sz="1200" dirty="0">
                <a:latin typeface="+mn-lt"/>
              </a:rPr>
              <a:t>, TeamsPhonecalling1p/3p, Teams Platform, </a:t>
            </a:r>
            <a:r>
              <a:rPr lang="cs-CZ" sz="1200" dirty="0" err="1">
                <a:latin typeface="+mn-lt"/>
              </a:rPr>
              <a:t>Yammer</a:t>
            </a:r>
            <a:endParaRPr lang="cs-CZ" sz="12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+mn-lt"/>
              </a:rPr>
              <a:t>Způsobilí zákazníci: Klienti, u nichž je počet placených dostupných jednotek (PAU) pro alespoň jednu způsobilou úlohu &lt;= 300 A &gt;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+mn-lt"/>
              </a:rPr>
              <a:t>Způsobilé SKU: Všechny placené komerční SKU pro moderní práci (Microsoft 365, Office 365 a Office 2019) a všechny placené licence/SKU pro vzdělávání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+mn-lt"/>
              </a:rPr>
              <a:t>Výpočet nasazení: </a:t>
            </a:r>
          </a:p>
          <a:p>
            <a:pPr marL="779463" lvl="1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+mn-lt"/>
              </a:rPr>
              <a:t>[počet služeb, kde MAU/PAU &gt;= 40 %] – [počet služeb, kde MAU/PAU &gt;= 40 % za předchozích 12 měsíců] – [počet služeb, kde MAU/PAU &gt;= 40 % v době, kdy byly úloha/zákazník nárokovány partnerem nebo s ním spojeny, POKUD k nárokování/spojení došlo během sledovaného 12měsíčního období]</a:t>
            </a:r>
          </a:p>
          <a:p>
            <a:pPr marL="779463" lvl="1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+mn-lt"/>
              </a:rPr>
              <a:t>Výše uvedený výpočet nezahrnuje nasazení, která byla nárokována/spojena během posledních 12 měsíců a v době nároku/spojení již byla &gt;40 %</a:t>
            </a:r>
          </a:p>
        </p:txBody>
      </p:sp>
      <p:pic>
        <p:nvPicPr>
          <p:cNvPr id="20" name="Grafik 2">
            <a:extLst>
              <a:ext uri="{FF2B5EF4-FFF2-40B4-BE49-F238E27FC236}">
                <a16:creationId xmlns:a16="http://schemas.microsoft.com/office/drawing/2014/main" id="{4878C4F1-E382-4DD0-9F45-06978E22E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493" y="1461397"/>
            <a:ext cx="846794" cy="792163"/>
          </a:xfrm>
          <a:prstGeom prst="rect">
            <a:avLst/>
          </a:prstGeom>
        </p:spPr>
      </p:pic>
      <p:pic>
        <p:nvPicPr>
          <p:cNvPr id="21" name="Grafik 7">
            <a:extLst>
              <a:ext uri="{FF2B5EF4-FFF2-40B4-BE49-F238E27FC236}">
                <a16:creationId xmlns:a16="http://schemas.microsoft.com/office/drawing/2014/main" id="{73D86375-3F08-4F06-9634-C9DD0B80D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417" y="1470529"/>
            <a:ext cx="891182" cy="7921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36B9A4-810A-4A35-B8BF-FE1E64EC7B94}"/>
              </a:ext>
            </a:extLst>
          </p:cNvPr>
          <p:cNvSpPr txBox="1"/>
          <p:nvPr/>
        </p:nvSpPr>
        <p:spPr>
          <a:xfrm>
            <a:off x="476568" y="6288437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>
                <a:latin typeface="+mn-lt"/>
              </a:rPr>
              <a:t>* Všechna data a požadavky se mohou změnit.</a:t>
            </a:r>
          </a:p>
        </p:txBody>
      </p:sp>
    </p:spTree>
    <p:extLst>
      <p:ext uri="{BB962C8B-B14F-4D97-AF65-F5344CB8AC3E}">
        <p14:creationId xmlns:p14="http://schemas.microsoft.com/office/powerpoint/2010/main" val="16023319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B6708D-E576-4291-A1CD-20D9D817E7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1"/>
            <a:r>
              <a:rPr lang="de-DE" sz="4400" dirty="0"/>
              <a:t>Solutions </a:t>
            </a:r>
            <a:r>
              <a:rPr lang="de-DE" sz="4400" dirty="0" err="1"/>
              <a:t>partner</a:t>
            </a:r>
            <a:r>
              <a:rPr lang="de-DE" sz="4400" dirty="0"/>
              <a:t> </a:t>
            </a:r>
            <a:r>
              <a:rPr lang="de-DE" sz="4400" dirty="0" err="1"/>
              <a:t>for</a:t>
            </a:r>
            <a:r>
              <a:rPr lang="de-DE" sz="4400" dirty="0"/>
              <a:t> Security </a:t>
            </a:r>
          </a:p>
        </p:txBody>
      </p:sp>
    </p:spTree>
    <p:extLst>
      <p:ext uri="{BB962C8B-B14F-4D97-AF65-F5344CB8AC3E}">
        <p14:creationId xmlns:p14="http://schemas.microsoft.com/office/powerpoint/2010/main" val="37308573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111CF6-1AC2-4C5C-A657-31B8AE81D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/>
              <a:t>Solutions </a:t>
            </a:r>
            <a:r>
              <a:rPr lang="de-DE" sz="3600" dirty="0" err="1"/>
              <a:t>partner</a:t>
            </a:r>
            <a:r>
              <a:rPr lang="de-DE" sz="3600" dirty="0"/>
              <a:t> </a:t>
            </a:r>
            <a:r>
              <a:rPr lang="de-DE" sz="3600" dirty="0" err="1"/>
              <a:t>for</a:t>
            </a:r>
            <a:r>
              <a:rPr lang="de-DE" sz="3600" dirty="0"/>
              <a:t> Security </a:t>
            </a:r>
            <a:endParaRPr lang="cs-CZ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FAA5EF8-D8ED-4292-8B86-80E40E609DE5}"/>
              </a:ext>
            </a:extLst>
          </p:cNvPr>
          <p:cNvSpPr txBox="1"/>
          <p:nvPr/>
        </p:nvSpPr>
        <p:spPr>
          <a:xfrm>
            <a:off x="533400" y="1524000"/>
            <a:ext cx="11125855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  <a:latin typeface="+mn-lt"/>
              </a:rPr>
              <a:t>Jako </a:t>
            </a:r>
            <a:r>
              <a:rPr lang="de-DE" sz="1400" dirty="0"/>
              <a:t>Solutions </a:t>
            </a:r>
            <a:r>
              <a:rPr lang="de-DE" sz="1400" dirty="0" err="1"/>
              <a:t>partner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Security </a:t>
            </a:r>
            <a:r>
              <a:rPr lang="cs-CZ" sz="1400" dirty="0">
                <a:solidFill>
                  <a:srgbClr val="000000"/>
                </a:solidFill>
                <a:latin typeface="+mn-lt"/>
              </a:rPr>
              <a:t>prokážete své široké schopnosti s cílem pomoci zákazníkům zabezpečit celou jejich organizaci prostřednictvím integrovaných řešení zabezpečení, shody s předpisy a identity. Získání označení Partner pro řešení v oblasti bezpečnosti umožňuje zákazníkům identifikovat vás jako partnera, který se zavázal k poskytování školení a akreditace a který dodal řešení vedoucí k úspěchu zákazníka.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FA8688-3050-412B-950C-F4C90A39C409}"/>
              </a:ext>
            </a:extLst>
          </p:cNvPr>
          <p:cNvSpPr txBox="1"/>
          <p:nvPr/>
        </p:nvSpPr>
        <p:spPr>
          <a:xfrm>
            <a:off x="529521" y="2342212"/>
            <a:ext cx="11125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>
                <a:solidFill>
                  <a:schemeClr val="bg2"/>
                </a:solidFill>
                <a:latin typeface="+mn-lt"/>
              </a:rPr>
              <a:t>Pokud tyto činnosti popisují vaši práci, zvažte získání označení Partner pro řešení v oblasti bezpečnosti: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00AE6F7-EB08-45C7-A38E-35388BE96C08}"/>
              </a:ext>
            </a:extLst>
          </p:cNvPr>
          <p:cNvSpPr txBox="1"/>
          <p:nvPr/>
        </p:nvSpPr>
        <p:spPr>
          <a:xfrm>
            <a:off x="529521" y="2729537"/>
            <a:ext cx="84595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+mn-lt"/>
              </a:rPr>
              <a:t>Implementace, správa a monitorování řešení zabezpečení a dodržování předpisů pro cloudová a hybridní prostředí zákazníků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+mn-lt"/>
              </a:rPr>
              <a:t>Plánování, nasazení a správa služeb mobility a zabezpečení Microsoft 365 pro zajištění bezpečnosti, shody a připojení podnikových zákazníků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6E8D5C1-481D-402C-81D5-B17E052FF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535" y="3661659"/>
            <a:ext cx="2762392" cy="155583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74E214D-D7E8-4E69-B874-AC4CF9FBE335}"/>
              </a:ext>
            </a:extLst>
          </p:cNvPr>
          <p:cNvSpPr txBox="1"/>
          <p:nvPr/>
        </p:nvSpPr>
        <p:spPr>
          <a:xfrm>
            <a:off x="529521" y="6202362"/>
            <a:ext cx="6685926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+mn-lt"/>
              </a:rPr>
              <a:t>Další informace o měřítkách specifických pro </a:t>
            </a:r>
            <a:r>
              <a:rPr lang="cs-CZ" sz="1200" dirty="0" err="1">
                <a:solidFill>
                  <a:schemeClr val="bg1"/>
                </a:solidFill>
                <a:latin typeface="+mn-lt"/>
              </a:rPr>
              <a:t>Solutions</a:t>
            </a:r>
            <a:r>
              <a:rPr lang="cs-CZ" sz="1200" dirty="0">
                <a:solidFill>
                  <a:schemeClr val="bg1"/>
                </a:solidFill>
                <a:latin typeface="+mn-lt"/>
              </a:rPr>
              <a:t> partner </a:t>
            </a:r>
            <a:r>
              <a:rPr lang="cs-CZ" sz="1200" dirty="0" err="1">
                <a:solidFill>
                  <a:schemeClr val="bg1"/>
                </a:solidFill>
                <a:latin typeface="+mn-lt"/>
              </a:rPr>
              <a:t>for</a:t>
            </a:r>
            <a:r>
              <a:rPr lang="cs-CZ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+mn-lt"/>
              </a:rPr>
              <a:t>Security</a:t>
            </a:r>
            <a:r>
              <a:rPr lang="cs-CZ" sz="1200" dirty="0">
                <a:solidFill>
                  <a:schemeClr val="bg1"/>
                </a:solidFill>
                <a:latin typeface="+mn-lt"/>
              </a:rPr>
              <a:t>  naleznete</a:t>
            </a:r>
            <a:r>
              <a:rPr lang="cs-CZ" sz="1200" dirty="0">
                <a:latin typeface="+mn-lt"/>
              </a:rPr>
              <a:t> </a:t>
            </a:r>
            <a:r>
              <a:rPr lang="cs-CZ" sz="1200" dirty="0">
                <a:solidFill>
                  <a:srgbClr val="00B0F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r>
              <a:rPr lang="cs-CZ" sz="12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3513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898D599-2BAF-4C44-800D-4DF56864CEED}"/>
              </a:ext>
            </a:extLst>
          </p:cNvPr>
          <p:cNvSpPr txBox="1"/>
          <p:nvPr/>
        </p:nvSpPr>
        <p:spPr>
          <a:xfrm>
            <a:off x="1764271" y="1271111"/>
            <a:ext cx="81438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>
                <a:latin typeface="+mj-lt"/>
              </a:rPr>
              <a:t>ODMÍTNUTÍ ODPOVĚDNOSTI</a:t>
            </a:r>
          </a:p>
          <a:p>
            <a:pPr algn="ctr"/>
            <a:r>
              <a:rPr lang="cs-CZ" sz="3000" b="1" dirty="0">
                <a:latin typeface="+mj-lt"/>
              </a:rPr>
              <a:t>Veškerý obsah, termíny a požadavky této prezentace se mohou změnit </a:t>
            </a:r>
          </a:p>
          <a:p>
            <a:pPr algn="ctr"/>
            <a:r>
              <a:rPr lang="cs-CZ" sz="3000" b="1" dirty="0">
                <a:latin typeface="+mj-lt"/>
              </a:rPr>
              <a:t>Uvádíme stav ke květnu 2022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E26DEF2-DD4D-49DC-AE78-2A5FE9334E92}"/>
              </a:ext>
            </a:extLst>
          </p:cNvPr>
          <p:cNvSpPr txBox="1"/>
          <p:nvPr/>
        </p:nvSpPr>
        <p:spPr>
          <a:xfrm>
            <a:off x="1296785" y="3533775"/>
            <a:ext cx="1038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j-lt"/>
                <a:ea typeface="Times New Roman" panose="02020603050405020304" pitchFamily="18" charset="0"/>
              </a:rPr>
              <a:t>Zdroj: </a:t>
            </a:r>
            <a:r>
              <a:rPr lang="cs-CZ" b="1" dirty="0">
                <a:solidFill>
                  <a:srgbClr val="FFFFFF"/>
                </a:solidFill>
                <a:latin typeface="+mj-lt"/>
                <a:ea typeface="Times New Roman" panose="02020603050405020304" pitchFamily="18" charset="0"/>
                <a:hlinkClick r:id="rId2"/>
              </a:rPr>
              <a:t>Partnerský program Microsoft Cloud Partner Program – více informací na partnerském webu</a:t>
            </a:r>
          </a:p>
        </p:txBody>
      </p:sp>
    </p:spTree>
    <p:extLst>
      <p:ext uri="{BB962C8B-B14F-4D97-AF65-F5344CB8AC3E}">
        <p14:creationId xmlns:p14="http://schemas.microsoft.com/office/powerpoint/2010/main" val="24423842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9211BE-7626-4181-819A-6B3C13355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Požadavky na </a:t>
            </a:r>
            <a:r>
              <a:rPr lang="de-DE" sz="3600" dirty="0"/>
              <a:t>Solutions </a:t>
            </a:r>
            <a:r>
              <a:rPr lang="de-DE" sz="3600" dirty="0" err="1"/>
              <a:t>partner</a:t>
            </a:r>
            <a:r>
              <a:rPr lang="de-DE" sz="3600" dirty="0"/>
              <a:t> </a:t>
            </a:r>
            <a:r>
              <a:rPr lang="de-DE" sz="3600" dirty="0" err="1"/>
              <a:t>for</a:t>
            </a:r>
            <a:r>
              <a:rPr lang="de-DE" sz="3600" dirty="0"/>
              <a:t> Security </a:t>
            </a:r>
            <a:endParaRPr lang="cs-C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0A6CF0-A3E8-4EFB-9DC9-D7CC99E25DFA}"/>
              </a:ext>
            </a:extLst>
          </p:cNvPr>
          <p:cNvSpPr txBox="1"/>
          <p:nvPr/>
        </p:nvSpPr>
        <p:spPr>
          <a:xfrm>
            <a:off x="784167" y="6611779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>
                <a:latin typeface="+mn-lt"/>
              </a:rPr>
              <a:t>* Všechna data a požadavky se mohou změnit.</a:t>
            </a:r>
          </a:p>
        </p:txBody>
      </p:sp>
      <p:graphicFrame>
        <p:nvGraphicFramePr>
          <p:cNvPr id="7" name="Tabelle 9">
            <a:extLst>
              <a:ext uri="{FF2B5EF4-FFF2-40B4-BE49-F238E27FC236}">
                <a16:creationId xmlns:a16="http://schemas.microsoft.com/office/drawing/2014/main" id="{776F48FF-08ED-4888-128C-07C271BA3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08556"/>
              </p:ext>
            </p:extLst>
          </p:nvPr>
        </p:nvGraphicFramePr>
        <p:xfrm>
          <a:off x="208722" y="1520686"/>
          <a:ext cx="11830878" cy="48583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7803">
                  <a:extLst>
                    <a:ext uri="{9D8B030D-6E8A-4147-A177-3AD203B41FA5}">
                      <a16:colId xmlns:a16="http://schemas.microsoft.com/office/drawing/2014/main" val="1557106240"/>
                    </a:ext>
                  </a:extLst>
                </a:gridCol>
                <a:gridCol w="2242452">
                  <a:extLst>
                    <a:ext uri="{9D8B030D-6E8A-4147-A177-3AD203B41FA5}">
                      <a16:colId xmlns:a16="http://schemas.microsoft.com/office/drawing/2014/main" val="4191973952"/>
                    </a:ext>
                  </a:extLst>
                </a:gridCol>
                <a:gridCol w="1933151">
                  <a:extLst>
                    <a:ext uri="{9D8B030D-6E8A-4147-A177-3AD203B41FA5}">
                      <a16:colId xmlns:a16="http://schemas.microsoft.com/office/drawing/2014/main" val="1954477675"/>
                    </a:ext>
                  </a:extLst>
                </a:gridCol>
                <a:gridCol w="4231610">
                  <a:extLst>
                    <a:ext uri="{9D8B030D-6E8A-4147-A177-3AD203B41FA5}">
                      <a16:colId xmlns:a16="http://schemas.microsoft.com/office/drawing/2014/main" val="2334345066"/>
                    </a:ext>
                  </a:extLst>
                </a:gridCol>
                <a:gridCol w="1335862">
                  <a:extLst>
                    <a:ext uri="{9D8B030D-6E8A-4147-A177-3AD203B41FA5}">
                      <a16:colId xmlns:a16="http://schemas.microsoft.com/office/drawing/2014/main" val="1393162320"/>
                    </a:ext>
                  </a:extLst>
                </a:gridCol>
              </a:tblGrid>
              <a:tr h="277949">
                <a:tc>
                  <a:txBody>
                    <a:bodyPr/>
                    <a:lstStyle/>
                    <a:p>
                      <a:pPr algn="l"/>
                      <a:endParaRPr lang="de-DE" sz="11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 cap="none" spc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Underlying data source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 cap="none" spc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Eligible attributions 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 cap="none" spc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Threshold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cap="none" spc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Max Points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831343"/>
                  </a:ext>
                </a:extLst>
              </a:tr>
              <a:tr h="277949">
                <a:tc>
                  <a:txBody>
                    <a:bodyPr/>
                    <a:lstStyle/>
                    <a:p>
                      <a:pPr algn="l"/>
                      <a:r>
                        <a:rPr lang="de-DE" sz="1100" b="1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Performance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1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1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1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003477"/>
                  </a:ext>
                </a:extLst>
              </a:tr>
              <a:tr h="277949">
                <a:tc>
                  <a:txBody>
                    <a:bodyPr/>
                    <a:lstStyle/>
                    <a:p>
                      <a:pPr algn="l"/>
                      <a:r>
                        <a:rPr lang="de-DE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M365 Net Customer Adds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IDEAS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CPOR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At least 5 net customer associations/adds in TTM</a:t>
                      </a:r>
                      <a:endParaRPr lang="de-DE" sz="11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44035"/>
                  </a:ext>
                </a:extLst>
              </a:tr>
              <a:tr h="277949">
                <a:tc>
                  <a:txBody>
                    <a:bodyPr/>
                    <a:lstStyle/>
                    <a:p>
                      <a:pPr algn="l"/>
                      <a:r>
                        <a:rPr lang="de-DE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Azure Net Customer Adds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Azure Health Report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PAL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At least 5 net customer adds in TTM</a:t>
                      </a:r>
                      <a:endParaRPr lang="de-DE" sz="11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832210"/>
                  </a:ext>
                </a:extLst>
              </a:tr>
              <a:tr h="277949">
                <a:tc>
                  <a:txBody>
                    <a:bodyPr/>
                    <a:lstStyle/>
                    <a:p>
                      <a:pPr algn="l"/>
                      <a:r>
                        <a:rPr lang="de-DE" sz="1100" b="1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Skilling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1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1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1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61185"/>
                  </a:ext>
                </a:extLst>
              </a:tr>
              <a:tr h="1101135">
                <a:tc>
                  <a:txBody>
                    <a:bodyPr/>
                    <a:lstStyle/>
                    <a:p>
                      <a:pPr algn="l"/>
                      <a:r>
                        <a:rPr lang="de-DE" sz="1100" b="0" cap="none" spc="0" dirty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Intermediate </a:t>
                      </a:r>
                      <a:r>
                        <a:rPr lang="de-DE" sz="1100" b="0" cap="none" spc="0" dirty="0" err="1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Certifications</a:t>
                      </a:r>
                      <a:endParaRPr lang="de-DE" sz="1100" b="0" cap="none" spc="0" dirty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WW Learning Platform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/>
                        <a:t>6 individuals with:</a:t>
                      </a:r>
                    </a:p>
                    <a:p>
                      <a:pPr algn="l"/>
                      <a:r>
                        <a:rPr lang="de-DE" sz="1100" b="0" cap="none" spc="0">
                          <a:ln w="0"/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Microsoft 365 Security Administrator Associate</a:t>
                      </a:r>
                      <a:r>
                        <a:rPr lang="de-DE" sz="1100" b="0" cap="none" spc="0">
                          <a:ln w="0"/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 (MS - 500</a:t>
                      </a:r>
                      <a:r>
                        <a:rPr lang="de-DE" sz="1100" b="1" cap="none" spc="0">
                          <a:ln w="0"/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) </a:t>
                      </a:r>
                      <a:r>
                        <a:rPr lang="de-DE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and</a:t>
                      </a:r>
                    </a:p>
                    <a:p>
                      <a:pPr algn="l"/>
                      <a:r>
                        <a:rPr lang="de-DE" sz="1100" b="0" cap="none" spc="0">
                          <a:ln w="0"/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Azure Security Engineer</a:t>
                      </a:r>
                      <a:r>
                        <a:rPr lang="de-DE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de-DE" sz="1100" b="0" cap="none" spc="0">
                          <a:ln w="0"/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(AZ- 500) </a:t>
                      </a:r>
                      <a:r>
                        <a:rPr lang="de-DE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AND at least one of the following: 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1100" b="0" cap="none" spc="0">
                          <a:ln w="0"/>
                          <a:solidFill>
                            <a:schemeClr val="tx1"/>
                          </a:solidFill>
                          <a:effectLst/>
                          <a:hlinkClick r:id="rId6"/>
                        </a:rPr>
                        <a:t>Microsoft Security Operations Analyst</a:t>
                      </a:r>
                      <a:r>
                        <a:rPr lang="de-DE" sz="1100" b="0" cap="none" spc="0">
                          <a:ln w="0"/>
                          <a:solidFill>
                            <a:schemeClr val="tx1"/>
                          </a:solidFill>
                          <a:effectLst/>
                          <a:hlinkClick r:id="rId7"/>
                        </a:rPr>
                        <a:t> (SC-200) </a:t>
                      </a:r>
                      <a:r>
                        <a:rPr lang="de-DE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1100" b="0" cap="none" spc="0">
                          <a:ln w="0"/>
                          <a:solidFill>
                            <a:schemeClr val="tx1"/>
                          </a:solidFill>
                          <a:effectLst/>
                          <a:hlinkClick r:id="rId8"/>
                        </a:rPr>
                        <a:t>Microsoft Identity and Access Administrator</a:t>
                      </a:r>
                      <a:r>
                        <a:rPr lang="de-DE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de-DE" sz="1100" b="0" cap="none" spc="0">
                          <a:ln w="0"/>
                          <a:solidFill>
                            <a:schemeClr val="tx1"/>
                          </a:solidFill>
                          <a:effectLst/>
                          <a:hlinkClick r:id="rId9"/>
                        </a:rPr>
                        <a:t>(SC-300) </a:t>
                      </a:r>
                      <a:r>
                        <a:rPr lang="de-DE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1100" b="0" cap="none" spc="0">
                          <a:ln w="0"/>
                          <a:solidFill>
                            <a:schemeClr val="tx1"/>
                          </a:solidFill>
                          <a:effectLst/>
                          <a:hlinkClick r:id="rId10"/>
                        </a:rPr>
                        <a:t>Microsoft Information Protection Administrator </a:t>
                      </a:r>
                      <a:r>
                        <a:rPr lang="de-DE" sz="1100" b="0" cap="none" spc="0">
                          <a:ln w="0"/>
                          <a:solidFill>
                            <a:schemeClr val="tx1"/>
                          </a:solidFill>
                          <a:effectLst/>
                          <a:hlinkClick r:id="rId11"/>
                        </a:rPr>
                        <a:t>(SC-400)</a:t>
                      </a:r>
                      <a:endParaRPr lang="de-DE" sz="1100" b="1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717330"/>
                  </a:ext>
                </a:extLst>
              </a:tr>
              <a:tr h="277949">
                <a:tc>
                  <a:txBody>
                    <a:bodyPr/>
                    <a:lstStyle/>
                    <a:p>
                      <a:pPr algn="l"/>
                      <a:r>
                        <a:rPr lang="de-DE" sz="1100" b="1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Customer Success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1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1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1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854947"/>
                  </a:ext>
                </a:extLst>
              </a:tr>
              <a:tr h="457799">
                <a:tc>
                  <a:txBody>
                    <a:bodyPr/>
                    <a:lstStyle/>
                    <a:p>
                      <a:pPr algn="l"/>
                      <a:r>
                        <a:rPr lang="de-DE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M365 Deployments 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IDEAS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CPOR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3 customers in TTM crossing 15% threshold on eligible Security workloads</a:t>
                      </a:r>
                      <a:endParaRPr lang="de-DE" sz="11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047628"/>
                  </a:ext>
                </a:extLst>
              </a:tr>
              <a:tr h="457799">
                <a:tc>
                  <a:txBody>
                    <a:bodyPr/>
                    <a:lstStyle/>
                    <a:p>
                      <a:pPr algn="l"/>
                      <a:r>
                        <a:rPr lang="de-DE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Azure Security Deployments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Azure Health Report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PAL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3 customers with more than $12,000 Security ACR TTM</a:t>
                      </a:r>
                      <a:endParaRPr lang="de-DE" sz="11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265168"/>
                  </a:ext>
                </a:extLst>
              </a:tr>
              <a:tr h="277949">
                <a:tc>
                  <a:txBody>
                    <a:bodyPr/>
                    <a:lstStyle/>
                    <a:p>
                      <a:pPr algn="l"/>
                      <a:r>
                        <a:rPr lang="de-DE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M365 Usage Growth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IDEAS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CPOR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At least 2,500 net total MPU growth based on TTM </a:t>
                      </a:r>
                      <a:endParaRPr lang="de-DE" sz="11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620358"/>
                  </a:ext>
                </a:extLst>
              </a:tr>
              <a:tr h="340054">
                <a:tc>
                  <a:txBody>
                    <a:bodyPr/>
                    <a:lstStyle/>
                    <a:p>
                      <a:pPr algn="l"/>
                      <a:r>
                        <a:rPr lang="de-DE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Azure Security Usage Growth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Azure Health Report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PAL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At least $25,000 net total Security ACR growth based on TTM</a:t>
                      </a:r>
                      <a:endParaRPr lang="de-DE" sz="11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663632"/>
                  </a:ext>
                </a:extLst>
              </a:tr>
              <a:tr h="277949">
                <a:tc>
                  <a:txBody>
                    <a:bodyPr/>
                    <a:lstStyle/>
                    <a:p>
                      <a:pPr algn="l"/>
                      <a:r>
                        <a:rPr lang="de-DE" sz="1100" b="1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1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1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1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80168"/>
                  </a:ext>
                </a:extLst>
              </a:tr>
              <a:tr h="277949">
                <a:tc gridSpan="4">
                  <a:txBody>
                    <a:bodyPr/>
                    <a:lstStyle/>
                    <a:p>
                      <a:pPr algn="l"/>
                      <a:r>
                        <a:rPr lang="en-US" sz="1100" b="1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Minimum total points required for Solutions partner designation (based on single path max)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2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2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2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70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304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83269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A3A38423-639C-4F6A-BA70-8EE860D36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45" y="655638"/>
            <a:ext cx="11126510" cy="792162"/>
          </a:xfrm>
        </p:spPr>
        <p:txBody>
          <a:bodyPr/>
          <a:lstStyle/>
          <a:p>
            <a:r>
              <a:rPr lang="cs-CZ" dirty="0"/>
              <a:t>Požadavky na </a:t>
            </a:r>
            <a:r>
              <a:rPr lang="de-DE" sz="3600" dirty="0"/>
              <a:t>Security</a:t>
            </a:r>
            <a:r>
              <a:rPr lang="cs-CZ" sz="3600" dirty="0"/>
              <a:t>: </a:t>
            </a:r>
            <a:r>
              <a:rPr lang="de-DE" dirty="0"/>
              <a:t>Performance</a:t>
            </a:r>
            <a:r>
              <a:rPr lang="cs-CZ" dirty="0"/>
              <a:t> – 20b.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B09EDFB-C074-4214-9F1D-9BAD42B9F49E}"/>
              </a:ext>
            </a:extLst>
          </p:cNvPr>
          <p:cNvSpPr txBox="1"/>
          <p:nvPr/>
        </p:nvSpPr>
        <p:spPr>
          <a:xfrm>
            <a:off x="531007" y="1795378"/>
            <a:ext cx="4671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Net </a:t>
            </a:r>
            <a:r>
              <a:rPr lang="de-DE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customer</a:t>
            </a:r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adds</a:t>
            </a:r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– M365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7FB5847-1A7E-4911-B5B5-0D89157ECADD}"/>
              </a:ext>
            </a:extLst>
          </p:cNvPr>
          <p:cNvSpPr txBox="1"/>
          <p:nvPr/>
        </p:nvSpPr>
        <p:spPr>
          <a:xfrm>
            <a:off x="476568" y="5479194"/>
            <a:ext cx="5733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Each net qualifying customer added gives you two points, for up to a maximum of 20 points.</a:t>
            </a:r>
            <a:r>
              <a:rPr lang="cs-CZ" sz="1200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200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You can accumulate points up to a maximum of 20 points from both Microsoft 365 and Azure security workloads and deployments</a:t>
            </a:r>
          </a:p>
          <a:p>
            <a:endParaRPr lang="de-DE" sz="12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82DC6EB-EC27-4D45-812E-011FF37797EC}"/>
              </a:ext>
            </a:extLst>
          </p:cNvPr>
          <p:cNvSpPr txBox="1"/>
          <p:nvPr/>
        </p:nvSpPr>
        <p:spPr>
          <a:xfrm>
            <a:off x="531007" y="2285023"/>
            <a:ext cx="5334653" cy="31085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</a:rPr>
              <a:t>Tato kategorie bude vázána na přidružení zákazníků v CPOR. Zákazník je definován jako jedinečné ID klienta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</a:rPr>
              <a:t>Čistý přírůstek zákazníků se počítá měsíčně jako přírůstek zákazníků minus úbytek zákazníků a agreguje se za 12 měsíců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</a:rPr>
              <a:t>Přírůstek zákazníků je definován za těchto podmínek: Pokud zákazník v předchozím měsíci neměl žádné zaplacené licence, ale v aktuálním měsíci měl alespoň dvacet pět zaplacených licencí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</a:rPr>
              <a:t>Úbytek zákazníků je definován za těchto podmínek: Pokud má zákazník v předchozím měsíci alespoň dvacet pět zaplacených licencí v rámci svého klienta a v aktuálním měsíci nemá žádné zaplacené licence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86DD616-FD50-453E-83C0-6007CED947E9}"/>
              </a:ext>
            </a:extLst>
          </p:cNvPr>
          <p:cNvSpPr txBox="1"/>
          <p:nvPr/>
        </p:nvSpPr>
        <p:spPr>
          <a:xfrm>
            <a:off x="6324602" y="2261574"/>
            <a:ext cx="5334653" cy="35394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</a:rPr>
              <a:t>Tato kategorie bude vázána na přidružení zákazníků prostřednictvím PAL. Zákazník je definován jako jedinečné TPID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</a:rPr>
              <a:t>Čistý přírůstek zákazníků se počítá měsíčně jako přírůstek zákazníků minus úbytek zákazníků a agreguje se za 12 měsíců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</a:rPr>
              <a:t>Přírůstek zákazníků je definován za těchto podmínek: Pokud má zákazník průměrný měsíční příjem TTM ze služby Azure Security alespoň 100 USD a průměrný měsíční příjem ACR v předchozích 12 měsících nižší než 25 USD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</a:rPr>
              <a:t>Úbytek zákazníků je definován za těchto podmínek: Pokud měl zákazník v předchozím TTM průměrný měsíční příjem ze služby Azure Security alespoň 100 USD a v aktuálním TTM má průměrný měsíční příjem ze služby Azure Security nižší než 25 USD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F932CB-6F93-4212-A3D4-EC42B98E3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715" y="1468528"/>
            <a:ext cx="770750" cy="7921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15FC5A-4B10-4C8B-A249-A9BA2754A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4463" y="1468528"/>
            <a:ext cx="824715" cy="7921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AF1511-357C-4A5E-B945-1DD2F4467AD1}"/>
              </a:ext>
            </a:extLst>
          </p:cNvPr>
          <p:cNvSpPr txBox="1"/>
          <p:nvPr/>
        </p:nvSpPr>
        <p:spPr>
          <a:xfrm>
            <a:off x="476568" y="6288437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>
                <a:latin typeface="+mn-lt"/>
              </a:rPr>
              <a:t>* Všechna data a požadavky se mohou změnit.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E37F2D-7133-81D0-930D-EE482ABC3636}"/>
              </a:ext>
            </a:extLst>
          </p:cNvPr>
          <p:cNvSpPr txBox="1"/>
          <p:nvPr/>
        </p:nvSpPr>
        <p:spPr>
          <a:xfrm>
            <a:off x="6209994" y="1757095"/>
            <a:ext cx="61324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+mn-lt"/>
              </a:rPr>
              <a:t>Net customer adds – Azure Security</a:t>
            </a:r>
            <a:endParaRPr lang="de-DE" sz="24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46288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A3A38423-639C-4F6A-BA70-8EE860D36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45" y="655638"/>
            <a:ext cx="11126510" cy="792162"/>
          </a:xfrm>
        </p:spPr>
        <p:txBody>
          <a:bodyPr/>
          <a:lstStyle/>
          <a:p>
            <a:r>
              <a:rPr lang="cs-CZ" dirty="0"/>
              <a:t>Požadavky na </a:t>
            </a:r>
            <a:r>
              <a:rPr lang="de-DE" dirty="0"/>
              <a:t>Security: </a:t>
            </a:r>
            <a:r>
              <a:rPr lang="de-DE" dirty="0" err="1"/>
              <a:t>Skilling</a:t>
            </a:r>
            <a:endParaRPr lang="cs-CZ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B09EDFB-C074-4214-9F1D-9BAD42B9F49E}"/>
              </a:ext>
            </a:extLst>
          </p:cNvPr>
          <p:cNvSpPr txBox="1"/>
          <p:nvPr/>
        </p:nvSpPr>
        <p:spPr>
          <a:xfrm>
            <a:off x="695217" y="266253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Středně pokročilé dovednosti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82DC6EB-EC27-4D45-812E-011FF37797EC}"/>
              </a:ext>
            </a:extLst>
          </p:cNvPr>
          <p:cNvSpPr txBox="1"/>
          <p:nvPr/>
        </p:nvSpPr>
        <p:spPr>
          <a:xfrm>
            <a:off x="685799" y="3124200"/>
            <a:ext cx="10973455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  <a:cs typeface="Arial"/>
              </a:rPr>
              <a:t>Příslušné certifikace pro označení Ověřený partner pro oblast bezpečnosti jsou: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  <a:cs typeface="Arial"/>
              </a:rPr>
              <a:t>Partner by měl mít minimálně šest individuálních certifikovaných inženýrů, aby získal plný počet bodů za tuto kategorii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  <a:cs typeface="Arial"/>
              </a:rPr>
              <a:t>Certifikovaný inženýr získal certifikace </a:t>
            </a:r>
            <a:r>
              <a:rPr lang="cs-CZ" sz="1400" b="0" cap="none">
                <a:ln w="0"/>
                <a:solidFill>
                  <a:srgbClr val="00B0F0"/>
                </a:solidFill>
                <a:latin typeface="+mn-lt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365 Security Administrator Associate</a:t>
            </a:r>
            <a:r>
              <a:rPr lang="cs-CZ" sz="1400">
                <a:ln w="0"/>
                <a:solidFill>
                  <a:srgbClr val="00B0F0"/>
                </a:solidFill>
                <a:latin typeface="+mn-lt"/>
                <a:cs typeface="Arial"/>
              </a:rPr>
              <a:t> </a:t>
            </a:r>
            <a:r>
              <a:rPr lang="cs-CZ" sz="1400">
                <a:ln w="0"/>
                <a:latin typeface="+mn-lt"/>
                <a:cs typeface="Arial"/>
                <a:hlinkClick r:id="rId3"/>
              </a:rPr>
              <a:t>(MS-500)</a:t>
            </a:r>
            <a:r>
              <a:rPr lang="cs-CZ" sz="1400">
                <a:ln w="0"/>
                <a:latin typeface="+mn-lt"/>
                <a:cs typeface="Arial"/>
              </a:rPr>
              <a:t> </a:t>
            </a:r>
            <a:r>
              <a:rPr lang="cs-CZ" sz="1400" b="1">
                <a:ln w="0"/>
                <a:latin typeface="+mn-lt"/>
                <a:cs typeface="Arial"/>
              </a:rPr>
              <a:t>A </a:t>
            </a:r>
            <a:r>
              <a:rPr lang="cs-CZ" sz="1400">
                <a:ln w="0"/>
                <a:latin typeface="+mn-lt"/>
                <a:cs typeface="Arial"/>
                <a:hlinkClick r:id="rId4"/>
              </a:rPr>
              <a:t>Azure Security Engineer</a:t>
            </a:r>
            <a:r>
              <a:rPr lang="cs-CZ" sz="1400">
                <a:ln w="0"/>
                <a:latin typeface="+mn-lt"/>
                <a:cs typeface="Arial"/>
              </a:rPr>
              <a:t> </a:t>
            </a:r>
            <a:r>
              <a:rPr lang="cs-CZ" sz="1400">
                <a:ln w="0"/>
                <a:latin typeface="+mn-lt"/>
                <a:cs typeface="Arial"/>
                <a:hlinkClick r:id="rId5"/>
              </a:rPr>
              <a:t>(AZ-500) </a:t>
            </a:r>
            <a:r>
              <a:rPr lang="cs-CZ" sz="1400">
                <a:latin typeface="+mn-lt"/>
                <a:cs typeface="Arial"/>
              </a:rPr>
              <a:t>a alespoň jednu z následujících:</a:t>
            </a:r>
          </a:p>
          <a:p>
            <a:endParaRPr lang="de-DE" sz="1400" b="0" cap="none" spc="0">
              <a:ln w="0"/>
              <a:solidFill>
                <a:schemeClr val="tx1"/>
              </a:solidFill>
              <a:effectLst/>
              <a:latin typeface="+mn-lt"/>
            </a:endParaRPr>
          </a:p>
          <a:p>
            <a:pPr marL="893445" lvl="1" indent="-285750">
              <a:buFont typeface="Arial" panose="020B0604020202020204" pitchFamily="34" charset="0"/>
              <a:buChar char="•"/>
            </a:pPr>
            <a:r>
              <a:rPr lang="cs-CZ" sz="1400" b="0" cap="none">
                <a:ln w="0"/>
                <a:solidFill>
                  <a:srgbClr val="00B0F0"/>
                </a:solidFill>
                <a:latin typeface="+mn-lt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Security Operations Analyst</a:t>
            </a:r>
            <a:r>
              <a:rPr lang="cs-CZ" sz="1400">
                <a:ln w="0"/>
                <a:solidFill>
                  <a:srgbClr val="00B0F0"/>
                </a:solidFill>
                <a:latin typeface="+mn-lt"/>
                <a:cs typeface="Arial"/>
              </a:rPr>
              <a:t> </a:t>
            </a:r>
            <a:r>
              <a:rPr lang="cs-CZ" sz="1400">
                <a:ln w="0"/>
                <a:solidFill>
                  <a:srgbClr val="00B0F0"/>
                </a:solidFill>
                <a:latin typeface="+mn-lt"/>
                <a:cs typeface="Arial"/>
                <a:hlinkClick r:id="rId7"/>
              </a:rPr>
              <a:t>(SC-200) </a:t>
            </a:r>
            <a:r>
              <a:rPr lang="cs-CZ" sz="1400" b="1">
                <a:ln w="0"/>
                <a:latin typeface="+mn-lt"/>
                <a:cs typeface="Arial"/>
              </a:rPr>
              <a:t>NEBO</a:t>
            </a:r>
          </a:p>
          <a:p>
            <a:pPr marL="893445" lvl="1" indent="-285750">
              <a:buFont typeface="Arial" panose="020B0604020202020204" pitchFamily="34" charset="0"/>
              <a:buChar char="•"/>
            </a:pPr>
            <a:r>
              <a:rPr lang="cs-CZ" sz="1400" b="0" cap="none">
                <a:ln w="0"/>
                <a:solidFill>
                  <a:srgbClr val="00B0F0"/>
                </a:solidFill>
                <a:latin typeface="+mn-lt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Identity and Access Administrator</a:t>
            </a:r>
            <a:r>
              <a:rPr lang="cs-CZ" sz="1400">
                <a:ln w="0"/>
                <a:solidFill>
                  <a:srgbClr val="00B0F0"/>
                </a:solidFill>
                <a:latin typeface="+mn-lt"/>
                <a:cs typeface="Arial"/>
              </a:rPr>
              <a:t> </a:t>
            </a:r>
            <a:r>
              <a:rPr lang="cs-CZ" sz="1400">
                <a:ln w="0"/>
                <a:solidFill>
                  <a:srgbClr val="00B0F0"/>
                </a:solidFill>
                <a:latin typeface="+mn-lt"/>
                <a:cs typeface="Arial"/>
                <a:hlinkClick r:id="rId9"/>
              </a:rPr>
              <a:t>(SC-300) </a:t>
            </a:r>
            <a:r>
              <a:rPr lang="cs-CZ" sz="1400" b="1">
                <a:ln w="0"/>
                <a:latin typeface="+mn-lt"/>
                <a:cs typeface="Arial"/>
              </a:rPr>
              <a:t>NEBO</a:t>
            </a:r>
          </a:p>
          <a:p>
            <a:pPr marL="893445" lvl="1" indent="-285750">
              <a:buFont typeface="Arial" panose="020B0604020202020204" pitchFamily="34" charset="0"/>
              <a:buChar char="•"/>
            </a:pPr>
            <a:r>
              <a:rPr lang="cs-CZ" sz="1400" b="0" cap="none">
                <a:ln w="0"/>
                <a:solidFill>
                  <a:srgbClr val="00B0F0"/>
                </a:solidFill>
                <a:latin typeface="+mn-lt"/>
                <a:cs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Information Protection Administrator</a:t>
            </a:r>
            <a:r>
              <a:rPr lang="cs-CZ" sz="1400" b="1">
                <a:ln w="0"/>
                <a:solidFill>
                  <a:srgbClr val="00B0F0"/>
                </a:solidFill>
                <a:latin typeface="+mn-lt"/>
                <a:cs typeface="Arial"/>
              </a:rPr>
              <a:t> </a:t>
            </a:r>
            <a:r>
              <a:rPr lang="cs-CZ" sz="1400">
                <a:ln w="0"/>
                <a:solidFill>
                  <a:srgbClr val="00B0F0"/>
                </a:solidFill>
                <a:latin typeface="+mn-lt"/>
                <a:cs typeface="Arial"/>
                <a:hlinkClick r:id="rId11"/>
              </a:rPr>
              <a:t>(SC-400)</a:t>
            </a:r>
          </a:p>
          <a:p>
            <a:pPr marL="607695" lvl="1" indent="0"/>
            <a:endParaRPr lang="de-DE" sz="140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D2AFF7-83F0-42A7-B9B3-F3A9D04EF4C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10430"/>
          <a:stretch/>
        </p:blipFill>
        <p:spPr>
          <a:xfrm>
            <a:off x="10863848" y="2265187"/>
            <a:ext cx="898318" cy="7946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7BFDC8-D56F-47C0-8A82-2853B8EA8167}"/>
              </a:ext>
            </a:extLst>
          </p:cNvPr>
          <p:cNvSpPr txBox="1"/>
          <p:nvPr/>
        </p:nvSpPr>
        <p:spPr>
          <a:xfrm>
            <a:off x="476568" y="6288437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>
                <a:latin typeface="+mn-lt"/>
              </a:rPr>
              <a:t>* Všechna data a požadavky se mohou změnit.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808467-0959-896A-F3BB-8F39338B4FBC}"/>
              </a:ext>
            </a:extLst>
          </p:cNvPr>
          <p:cNvSpPr txBox="1"/>
          <p:nvPr/>
        </p:nvSpPr>
        <p:spPr>
          <a:xfrm>
            <a:off x="685798" y="5155525"/>
            <a:ext cx="110763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Each qualifying individual gets 6.6 points, for up to a maximum of 40 points, obtained from six qualifying individuals.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32861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A3A38423-639C-4F6A-BA70-8EE860D36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005" y="667537"/>
            <a:ext cx="11430655" cy="792162"/>
          </a:xfrm>
        </p:spPr>
        <p:txBody>
          <a:bodyPr lIns="0" anchor="b"/>
          <a:lstStyle/>
          <a:p>
            <a:r>
              <a:rPr lang="cs-CZ" sz="3400" dirty="0"/>
              <a:t>Požadavky </a:t>
            </a:r>
            <a:r>
              <a:rPr lang="en-US" sz="3400" dirty="0"/>
              <a:t>Security: Customer Success – Usage Growth</a:t>
            </a:r>
            <a:r>
              <a:rPr lang="cs-CZ" sz="3400" dirty="0"/>
              <a:t> – 20b.</a:t>
            </a:r>
            <a:r>
              <a:rPr lang="en-US" sz="3400" dirty="0"/>
              <a:t> </a:t>
            </a:r>
            <a:endParaRPr lang="cs-CZ" sz="34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B09EDFB-C074-4214-9F1D-9BAD42B9F49E}"/>
              </a:ext>
            </a:extLst>
          </p:cNvPr>
          <p:cNvSpPr txBox="1"/>
          <p:nvPr/>
        </p:nvSpPr>
        <p:spPr>
          <a:xfrm>
            <a:off x="228600" y="1783976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Růst v používání – M365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7FB5847-1A7E-4911-B5B5-0D89157ECADD}"/>
              </a:ext>
            </a:extLst>
          </p:cNvPr>
          <p:cNvSpPr txBox="1"/>
          <p:nvPr/>
        </p:nvSpPr>
        <p:spPr>
          <a:xfrm>
            <a:off x="6261332" y="1740176"/>
            <a:ext cx="4254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1"/>
                </a:solidFill>
                <a:latin typeface="+mn-lt"/>
              </a:rPr>
              <a:t>Růst v používání – Azure </a:t>
            </a:r>
            <a:r>
              <a:rPr lang="cs-CZ" sz="2400" b="1" dirty="0" err="1">
                <a:solidFill>
                  <a:schemeClr val="accent1"/>
                </a:solidFill>
                <a:latin typeface="+mn-lt"/>
              </a:rPr>
              <a:t>Security</a:t>
            </a:r>
            <a:endParaRPr lang="cs-CZ" sz="2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82DC6EB-EC27-4D45-812E-011FF37797EC}"/>
              </a:ext>
            </a:extLst>
          </p:cNvPr>
          <p:cNvSpPr txBox="1"/>
          <p:nvPr/>
        </p:nvSpPr>
        <p:spPr>
          <a:xfrm>
            <a:off x="228601" y="2227756"/>
            <a:ext cx="5702068" cy="33239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Partneři se kvalifikují na základě měsíčních chráněných uživatelů (</a:t>
            </a:r>
            <a:r>
              <a:rPr lang="cs-CZ" sz="1400" dirty="0" err="1">
                <a:latin typeface="+mn-lt"/>
              </a:rPr>
              <a:t>MPUs</a:t>
            </a:r>
            <a:r>
              <a:rPr lang="cs-CZ" sz="1400" dirty="0">
                <a:latin typeface="+mn-l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Měsíční nárůst chráněných uživatelů je definován jako nárůst měsíčních chráněných uživatelů v celé zákaznické základně partnera za posledních 12 měsíců od okamžiku přidružení zákazníka k danému partnerovi</a:t>
            </a:r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Měsíční chránění uživatelé se počítají za úlohu na úrovni klienta a sčítají se za úlohu pouze u placených předplatných v rámci klienta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Měsíční ukazatele růstu chráněných uživatelů porovnávají aktuální měsíc s výchozím stavem před 12 měsíci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Měsíční chránění uživatelé se vypočítávají na konci každého měsíce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E</a:t>
            </a:r>
            <a:r>
              <a:rPr lang="en-US" sz="1400" dirty="0">
                <a:latin typeface="+mn-lt"/>
              </a:rPr>
              <a:t>very net MPU (monthly protected users) growth of 125 gets 1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Partneři jsou přidruženi ke klientům na úrovni předplatného. Předplatné je přiřazeno ke kvalifikovaným produktům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3FA7FC4-670B-4A4E-9657-A740848FC420}"/>
              </a:ext>
            </a:extLst>
          </p:cNvPr>
          <p:cNvSpPr txBox="1"/>
          <p:nvPr/>
        </p:nvSpPr>
        <p:spPr>
          <a:xfrm>
            <a:off x="6274591" y="2213550"/>
            <a:ext cx="5702068" cy="35394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Partneři se kvalifikují na základě </a:t>
            </a:r>
            <a:r>
              <a:rPr lang="cs-CZ" sz="1400" dirty="0" err="1">
                <a:latin typeface="+mn-lt"/>
              </a:rPr>
              <a:t>Security</a:t>
            </a:r>
            <a:r>
              <a:rPr lang="cs-CZ" sz="1400" dirty="0">
                <a:latin typeface="+mn-lt"/>
              </a:rPr>
              <a:t> ACR= azure </a:t>
            </a:r>
            <a:r>
              <a:rPr lang="cs-CZ" sz="1400" dirty="0" err="1">
                <a:latin typeface="+mn-lt"/>
              </a:rPr>
              <a:t>consomed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err="1">
                <a:latin typeface="+mn-lt"/>
              </a:rPr>
              <a:t>revenue</a:t>
            </a:r>
            <a:endParaRPr lang="cs-CZ" sz="1400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Růst </a:t>
            </a:r>
            <a:r>
              <a:rPr lang="cs-CZ" sz="1400" dirty="0" err="1">
                <a:latin typeface="+mn-lt"/>
              </a:rPr>
              <a:t>Security</a:t>
            </a:r>
            <a:r>
              <a:rPr lang="cs-CZ" sz="1400" dirty="0">
                <a:latin typeface="+mn-lt"/>
              </a:rPr>
              <a:t> ACR je definován jako růst </a:t>
            </a:r>
            <a:r>
              <a:rPr lang="cs-CZ" sz="1400" dirty="0" err="1">
                <a:latin typeface="+mn-lt"/>
              </a:rPr>
              <a:t>Security</a:t>
            </a:r>
            <a:r>
              <a:rPr lang="cs-CZ" sz="1400" dirty="0">
                <a:latin typeface="+mn-lt"/>
              </a:rPr>
              <a:t> ACR v celé zákaznické základně partnera za posledních 12 měsíců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dirty="0" err="1">
                <a:latin typeface="+mn-lt"/>
              </a:rPr>
              <a:t>Security</a:t>
            </a:r>
            <a:r>
              <a:rPr lang="cs-CZ" sz="1400" dirty="0">
                <a:latin typeface="+mn-lt"/>
              </a:rPr>
              <a:t> ACR se počítá na úrovni klienta a sčítá se pouze pro placené předplatné v rámci klienta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 Ukazatele růstu </a:t>
            </a:r>
            <a:r>
              <a:rPr lang="cs-CZ" sz="1400" dirty="0" err="1">
                <a:latin typeface="+mn-lt"/>
              </a:rPr>
              <a:t>Security</a:t>
            </a:r>
            <a:r>
              <a:rPr lang="cs-CZ" sz="1400" dirty="0">
                <a:latin typeface="+mn-lt"/>
              </a:rPr>
              <a:t> ACR porovnávají aktuální měsíc s výchozím stavem před 12 měsíci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dirty="0" err="1">
                <a:latin typeface="+mn-lt"/>
              </a:rPr>
              <a:t>Security</a:t>
            </a:r>
            <a:r>
              <a:rPr lang="cs-CZ" sz="1400" dirty="0">
                <a:latin typeface="+mn-lt"/>
              </a:rPr>
              <a:t> ACR se vypočítává na konci každého měsíce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 Every Azure consumed revenue (ACR) growth of USD 1,250 gets you 1 point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Partneři jsou přidruženi ke klientům na úrovni předplatného. Předplatné je přiřazeno ke kvalifikovaným produktům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8D0BFCB-6B85-4D8C-B8DF-FC663E541867}"/>
              </a:ext>
            </a:extLst>
          </p:cNvPr>
          <p:cNvSpPr txBox="1"/>
          <p:nvPr/>
        </p:nvSpPr>
        <p:spPr>
          <a:xfrm>
            <a:off x="228600" y="5749301"/>
            <a:ext cx="960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>
                <a:solidFill>
                  <a:srgbClr val="000000"/>
                </a:solidFill>
                <a:latin typeface="+mn-lt"/>
              </a:rPr>
              <a:t>Partner pro oblast bezpečnosti: Brzy bude k dispozici aktualizace, která bude kombinovat body mezi M365 a Azure pro nové zákazníky, nasazení a růst v používání. Partneři mohou dosáhnout maximálního počtu bodů v každé podkategorii pomocí M365, Azure nebo obou.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930ED3-1E0F-41C3-BBFD-F225960AB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4490"/>
          <a:stretch/>
        </p:blipFill>
        <p:spPr>
          <a:xfrm>
            <a:off x="5195091" y="1471163"/>
            <a:ext cx="735578" cy="756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A84BB0-FF51-4254-A4B4-571706F1A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1082" y="1456957"/>
            <a:ext cx="735577" cy="7565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E7076A-BD1C-49F1-B77D-DC10D6161C65}"/>
              </a:ext>
            </a:extLst>
          </p:cNvPr>
          <p:cNvSpPr txBox="1"/>
          <p:nvPr/>
        </p:nvSpPr>
        <p:spPr>
          <a:xfrm>
            <a:off x="476568" y="6288437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>
                <a:latin typeface="+mn-lt"/>
              </a:rPr>
              <a:t>* Všechna data a požadavky se mohou změnit.</a:t>
            </a:r>
          </a:p>
        </p:txBody>
      </p:sp>
    </p:spTree>
    <p:extLst>
      <p:ext uri="{BB962C8B-B14F-4D97-AF65-F5344CB8AC3E}">
        <p14:creationId xmlns:p14="http://schemas.microsoft.com/office/powerpoint/2010/main" val="31119429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CB09EDFB-C074-4214-9F1D-9BAD42B9F49E}"/>
              </a:ext>
            </a:extLst>
          </p:cNvPr>
          <p:cNvSpPr txBox="1"/>
          <p:nvPr/>
        </p:nvSpPr>
        <p:spPr>
          <a:xfrm>
            <a:off x="152399" y="1764136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Deployments</a:t>
            </a:r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– M365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7FB5847-1A7E-4911-B5B5-0D89157ECADD}"/>
              </a:ext>
            </a:extLst>
          </p:cNvPr>
          <p:cNvSpPr txBox="1"/>
          <p:nvPr/>
        </p:nvSpPr>
        <p:spPr>
          <a:xfrm>
            <a:off x="6324600" y="1799586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>
                <a:solidFill>
                  <a:schemeClr val="accent1"/>
                </a:solidFill>
                <a:latin typeface="+mn-lt"/>
              </a:rPr>
              <a:t>Deployments</a:t>
            </a:r>
            <a:r>
              <a:rPr lang="de-DE" sz="2400" b="1" dirty="0">
                <a:solidFill>
                  <a:schemeClr val="accent1"/>
                </a:solidFill>
                <a:latin typeface="+mn-lt"/>
              </a:rPr>
              <a:t> – Azure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82DC6EB-EC27-4D45-812E-011FF37797EC}"/>
              </a:ext>
            </a:extLst>
          </p:cNvPr>
          <p:cNvSpPr txBox="1"/>
          <p:nvPr/>
        </p:nvSpPr>
        <p:spPr>
          <a:xfrm>
            <a:off x="154984" y="2225801"/>
            <a:ext cx="5715000" cy="35394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+mn-lt"/>
              </a:rPr>
              <a:t>Partneři se kvalifikují na základě nasazení chráněných uživatelů za měsíc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+mn-lt"/>
              </a:rPr>
              <a:t>Je vyžadováno nasazení v produkčním prostředí zákazníka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+mn-lt"/>
              </a:rPr>
              <a:t>Nasazení musí mít v aktuálním měsíci alespoň dvacet pět placených licencí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+mn-lt"/>
              </a:rPr>
              <a:t>Nasazení musí splňovat minimální počet zákazníků (3) s 15 procenty měsíčně nasazených chráněných uživatelů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+mn-lt"/>
              </a:rPr>
              <a:t>Zákazníkům s méně než 15 dokonale nasazenými chráněnými uživateli měsíčně se body nepřidělují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+mn-lt"/>
              </a:rPr>
              <a:t>Měsíční chránění uživatelé se počítají za úlohu na úrovni klienta a sčítají se za úlohu pouze u placených předplatných v rámci klienta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+mn-lt"/>
              </a:rPr>
              <a:t>Má se za to, že klient překročil měsíční limit chráněného uživatele, pokud:</a:t>
            </a:r>
          </a:p>
          <a:p>
            <a:pPr marL="779463" lvl="1" indent="-1714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+mn-lt"/>
              </a:rPr>
              <a:t>Byl pod stanovenou prahovou hodnotou před 12 měsíci</a:t>
            </a:r>
          </a:p>
          <a:p>
            <a:pPr marL="779463" lvl="1" indent="-1714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+mn-lt"/>
              </a:rPr>
              <a:t>Překročil tuto hranici alespoň jednou během následujících 11 měsíců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7E199D79-697E-4734-AAAA-2C0B8BBC8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55638"/>
            <a:ext cx="11595462" cy="792162"/>
          </a:xfrm>
        </p:spPr>
        <p:txBody>
          <a:bodyPr lIns="0" anchor="b"/>
          <a:lstStyle/>
          <a:p>
            <a:r>
              <a:rPr lang="cs-CZ" sz="3400" dirty="0"/>
              <a:t>Požadavky na </a:t>
            </a:r>
            <a:r>
              <a:rPr lang="en-US" sz="3400" dirty="0"/>
              <a:t>Security: Customer Success – Deployments</a:t>
            </a:r>
            <a:r>
              <a:rPr lang="cs-CZ" sz="3400" dirty="0"/>
              <a:t> – 20b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9332546-569A-4DF4-A86A-3B6D7C1A2919}"/>
              </a:ext>
            </a:extLst>
          </p:cNvPr>
          <p:cNvSpPr txBox="1"/>
          <p:nvPr/>
        </p:nvSpPr>
        <p:spPr>
          <a:xfrm>
            <a:off x="6322018" y="2275564"/>
            <a:ext cx="5717582" cy="22467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+mn-lt"/>
              </a:rPr>
              <a:t>Partneři se kvalifikují na základě nasazení </a:t>
            </a:r>
            <a:r>
              <a:rPr lang="cs-CZ" sz="1400" dirty="0" err="1">
                <a:solidFill>
                  <a:srgbClr val="000000"/>
                </a:solidFill>
                <a:latin typeface="+mn-lt"/>
              </a:rPr>
              <a:t>Security</a:t>
            </a:r>
            <a:r>
              <a:rPr lang="cs-CZ" sz="1400" dirty="0">
                <a:solidFill>
                  <a:srgbClr val="000000"/>
                </a:solidFill>
                <a:latin typeface="+mn-lt"/>
              </a:rPr>
              <a:t> ACR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+mn-lt"/>
              </a:rPr>
              <a:t>Je vyžadováno nasazení v produkčním prostředí zákazníka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+mn-lt"/>
              </a:rPr>
              <a:t>Nasazení musí splňovat minimální počet zákazníků s minimálně 12 000 USD </a:t>
            </a:r>
            <a:r>
              <a:rPr lang="cs-CZ" sz="1400" dirty="0" err="1">
                <a:solidFill>
                  <a:srgbClr val="000000"/>
                </a:solidFill>
                <a:latin typeface="+mn-lt"/>
              </a:rPr>
              <a:t>Security</a:t>
            </a:r>
            <a:r>
              <a:rPr lang="cs-CZ" sz="1400" dirty="0">
                <a:solidFill>
                  <a:srgbClr val="000000"/>
                </a:solidFill>
                <a:latin typeface="+mn-lt"/>
              </a:rPr>
              <a:t> ACR TTM; výpočet probíhá na konci každého měsíce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+mn-lt"/>
              </a:rPr>
              <a:t>Má se za to, že klient překročil měsíční limit aktivního uživatele, pokud:</a:t>
            </a:r>
          </a:p>
          <a:p>
            <a:pPr marL="779145" lvl="1" indent="-1714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+mn-lt"/>
                <a:cs typeface="Arial"/>
              </a:rPr>
              <a:t>Byl pod stanovenou prahovou hodnotou před 12 měsíci a překročil tuto hranici alespoň jednou během následujících 11 měsíců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+mn-lt"/>
              </a:rPr>
              <a:t>Partneři jsou přidruženi ke klientům na úrovni předplatného. Předplatné je přiřazeno ke kvalifikovaným produktům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09450D-C2E1-4AEE-B111-4151E111CF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7715"/>
          <a:stretch/>
        </p:blipFill>
        <p:spPr>
          <a:xfrm>
            <a:off x="11192806" y="1454774"/>
            <a:ext cx="846794" cy="7921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711588-545F-4473-A9AD-9994A947AD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82" t="-1" b="4330"/>
          <a:stretch/>
        </p:blipFill>
        <p:spPr>
          <a:xfrm>
            <a:off x="5179015" y="1454774"/>
            <a:ext cx="752723" cy="7578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DFCBF3-DD98-4B7E-A8BA-699EA3114234}"/>
              </a:ext>
            </a:extLst>
          </p:cNvPr>
          <p:cNvSpPr txBox="1"/>
          <p:nvPr/>
        </p:nvSpPr>
        <p:spPr>
          <a:xfrm>
            <a:off x="476568" y="6288437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>
                <a:latin typeface="+mn-lt"/>
              </a:rPr>
              <a:t>* Všechna data a požadavky se mohou změnit.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BA12D9-9DCA-CB7B-4C62-6707E6308CB5}"/>
              </a:ext>
            </a:extLst>
          </p:cNvPr>
          <p:cNvSpPr txBox="1"/>
          <p:nvPr/>
        </p:nvSpPr>
        <p:spPr>
          <a:xfrm>
            <a:off x="6322016" y="4664562"/>
            <a:ext cx="5715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Each qualifying net new deployment gets 3.3 points, for up to a maximum of 20 points, obtained from six new deployments.</a:t>
            </a:r>
          </a:p>
          <a:p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17926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32786F1-D026-4291-840D-580E5AAE8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5999" y="2798233"/>
            <a:ext cx="9064487" cy="1087967"/>
          </a:xfrm>
        </p:spPr>
        <p:txBody>
          <a:bodyPr/>
          <a:lstStyle/>
          <a:p>
            <a:pPr lvl="1"/>
            <a:r>
              <a:rPr lang="en-US" sz="4400" dirty="0"/>
              <a:t>Solutions partner for Business Applications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34781022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111CF6-1AC2-4C5C-A657-31B8AE81D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Partner pro </a:t>
            </a:r>
            <a:r>
              <a:rPr lang="en-US" sz="3600" dirty="0"/>
              <a:t>Solutions partner for Business Applications</a:t>
            </a:r>
            <a:endParaRPr lang="cs-CZ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FAA5EF8-D8ED-4292-8B86-80E40E609DE5}"/>
              </a:ext>
            </a:extLst>
          </p:cNvPr>
          <p:cNvSpPr txBox="1"/>
          <p:nvPr/>
        </p:nvSpPr>
        <p:spPr>
          <a:xfrm>
            <a:off x="533400" y="1524000"/>
            <a:ext cx="11125855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>
                <a:latin typeface="+mn-lt"/>
              </a:rPr>
              <a:t>Jako Partner pro řešení v oblasti podnikových aplikací prokážete své široké schopnosti dodávat řešení s Dynamics 365 a Power Platform.</a:t>
            </a:r>
          </a:p>
          <a:p>
            <a:r>
              <a:rPr lang="cs-CZ" sz="1400">
                <a:latin typeface="+mn-lt"/>
              </a:rPr>
              <a:t>Získání označení Partner pro řešení v oblasti podnikových aplikací umožňuje zákazníkům identifikovat vás jako partnera, který se zavázal k poskytování školení a akreditace a který dodal řešení vedoucí k úspěchu zákazníka.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FA8688-3050-412B-950C-F4C90A39C409}"/>
              </a:ext>
            </a:extLst>
          </p:cNvPr>
          <p:cNvSpPr txBox="1"/>
          <p:nvPr/>
        </p:nvSpPr>
        <p:spPr>
          <a:xfrm>
            <a:off x="532090" y="2331656"/>
            <a:ext cx="11125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>
                <a:solidFill>
                  <a:schemeClr val="bg2"/>
                </a:solidFill>
                <a:latin typeface="+mn-lt"/>
              </a:rPr>
              <a:t>Pokud tyto činnosti popisují vaši práci, zvažte získání označení Partner pro řešení v oblasti podnikových aplikací: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00AE6F7-EB08-45C7-A38E-35388BE96C08}"/>
              </a:ext>
            </a:extLst>
          </p:cNvPr>
          <p:cNvSpPr txBox="1"/>
          <p:nvPr/>
        </p:nvSpPr>
        <p:spPr>
          <a:xfrm>
            <a:off x="532090" y="2708425"/>
            <a:ext cx="84595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solidFill>
                  <a:srgbClr val="000000"/>
                </a:solidFill>
                <a:latin typeface="+mn-lt"/>
              </a:rPr>
              <a:t>Cloudové podnikové aplikace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solidFill>
                  <a:srgbClr val="000000"/>
                </a:solidFill>
                <a:latin typeface="+mn-lt"/>
              </a:rPr>
              <a:t>Plánování podnikových zdrojů (ERP)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solidFill>
                  <a:srgbClr val="000000"/>
                </a:solidFill>
                <a:latin typeface="+mn-lt"/>
              </a:rPr>
              <a:t>Projekt a portfolio</a:t>
            </a:r>
          </a:p>
        </p:txBody>
      </p:sp>
      <p:sp>
        <p:nvSpPr>
          <p:cNvPr id="8" name="Textfeld 7">
            <a:hlinkClick r:id="rId2"/>
            <a:extLst>
              <a:ext uri="{FF2B5EF4-FFF2-40B4-BE49-F238E27FC236}">
                <a16:creationId xmlns:a16="http://schemas.microsoft.com/office/drawing/2014/main" id="{974E214D-D7E8-4E69-B874-AC4CF9FBE335}"/>
              </a:ext>
            </a:extLst>
          </p:cNvPr>
          <p:cNvSpPr txBox="1"/>
          <p:nvPr/>
        </p:nvSpPr>
        <p:spPr>
          <a:xfrm>
            <a:off x="532090" y="6176677"/>
            <a:ext cx="7398252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+mn-lt"/>
              </a:rPr>
              <a:t>Další informace o měřítkách specifických pro 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Solutions partner for Business Applications</a:t>
            </a:r>
            <a:r>
              <a:rPr lang="cs-CZ" sz="1200" dirty="0">
                <a:solidFill>
                  <a:schemeClr val="bg1"/>
                </a:solidFill>
                <a:latin typeface="+mn-lt"/>
              </a:rPr>
              <a:t> naleznete</a:t>
            </a:r>
            <a:r>
              <a:rPr lang="cs-CZ" sz="1200" dirty="0">
                <a:latin typeface="+mn-lt"/>
              </a:rPr>
              <a:t> </a:t>
            </a:r>
            <a:r>
              <a:rPr lang="cs-CZ" sz="1200" dirty="0">
                <a:solidFill>
                  <a:srgbClr val="00B0F0"/>
                </a:solidFill>
                <a:latin typeface="+mn-lt"/>
              </a:rPr>
              <a:t>zde</a:t>
            </a:r>
            <a:r>
              <a:rPr lang="cs-CZ" sz="12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CE90EA4-A3C6-41D2-8307-38927AC06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764" y="3505200"/>
            <a:ext cx="3175163" cy="155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894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D9761A7D-2EA1-4572-BC8E-38F9F554A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45" y="655638"/>
            <a:ext cx="11126510" cy="792162"/>
          </a:xfrm>
        </p:spPr>
        <p:txBody>
          <a:bodyPr/>
          <a:lstStyle/>
          <a:p>
            <a:r>
              <a:rPr lang="cs-CZ" dirty="0"/>
              <a:t>Požadavky na </a:t>
            </a:r>
            <a:r>
              <a:rPr lang="en-US" sz="3600" dirty="0"/>
              <a:t>Solutions partner for Business Applications</a:t>
            </a:r>
            <a:endParaRPr lang="cs-CZ" dirty="0"/>
          </a:p>
        </p:txBody>
      </p:sp>
      <p:graphicFrame>
        <p:nvGraphicFramePr>
          <p:cNvPr id="4" name="Tabelle 5">
            <a:extLst>
              <a:ext uri="{FF2B5EF4-FFF2-40B4-BE49-F238E27FC236}">
                <a16:creationId xmlns:a16="http://schemas.microsoft.com/office/drawing/2014/main" id="{D494A9A7-FF8F-99D5-E64C-9EF4CEBC47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394783"/>
              </p:ext>
            </p:extLst>
          </p:nvPr>
        </p:nvGraphicFramePr>
        <p:xfrm>
          <a:off x="76200" y="1484047"/>
          <a:ext cx="12039600" cy="471831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107785929"/>
                    </a:ext>
                  </a:extLst>
                </a:gridCol>
                <a:gridCol w="246723">
                  <a:extLst>
                    <a:ext uri="{9D8B030D-6E8A-4147-A177-3AD203B41FA5}">
                      <a16:colId xmlns:a16="http://schemas.microsoft.com/office/drawing/2014/main" val="4199113050"/>
                    </a:ext>
                  </a:extLst>
                </a:gridCol>
                <a:gridCol w="1179043">
                  <a:extLst>
                    <a:ext uri="{9D8B030D-6E8A-4147-A177-3AD203B41FA5}">
                      <a16:colId xmlns:a16="http://schemas.microsoft.com/office/drawing/2014/main" val="214220486"/>
                    </a:ext>
                  </a:extLst>
                </a:gridCol>
                <a:gridCol w="3591499">
                  <a:extLst>
                    <a:ext uri="{9D8B030D-6E8A-4147-A177-3AD203B41FA5}">
                      <a16:colId xmlns:a16="http://schemas.microsoft.com/office/drawing/2014/main" val="1634255918"/>
                    </a:ext>
                  </a:extLst>
                </a:gridCol>
                <a:gridCol w="2522863">
                  <a:extLst>
                    <a:ext uri="{9D8B030D-6E8A-4147-A177-3AD203B41FA5}">
                      <a16:colId xmlns:a16="http://schemas.microsoft.com/office/drawing/2014/main" val="755836661"/>
                    </a:ext>
                  </a:extLst>
                </a:gridCol>
                <a:gridCol w="2365872">
                  <a:extLst>
                    <a:ext uri="{9D8B030D-6E8A-4147-A177-3AD203B41FA5}">
                      <a16:colId xmlns:a16="http://schemas.microsoft.com/office/drawing/2014/main" val="143507517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4596974"/>
                    </a:ext>
                  </a:extLst>
                </a:gridCol>
              </a:tblGrid>
              <a:tr h="336498">
                <a:tc>
                  <a:txBody>
                    <a:bodyPr/>
                    <a:lstStyle/>
                    <a:p>
                      <a:r>
                        <a:rPr lang="de-DE" sz="1000"/>
                        <a:t> </a:t>
                      </a: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000" b="0" cap="none" spc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Underlying data source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de-DE" sz="1100" b="0" cap="none" spc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Zugrundeliegende Datenquelle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cap="none" spc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Eligible attributions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cap="none" spc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Threshold enterprise</a:t>
                      </a:r>
                    </a:p>
                    <a:p>
                      <a:pPr algn="ctr"/>
                      <a:r>
                        <a:rPr lang="de-DE" sz="1000" b="0" cap="none" spc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(Larger markets)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/>
                        <a:t>Threshold enterprise</a:t>
                      </a:r>
                    </a:p>
                    <a:p>
                      <a:pPr algn="ctr"/>
                      <a:r>
                        <a:rPr lang="de-DE" sz="1000" b="0"/>
                        <a:t>(Other markets)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cap="none" spc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Max Points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471571"/>
                  </a:ext>
                </a:extLst>
              </a:tr>
              <a:tr h="336498">
                <a:tc>
                  <a:txBody>
                    <a:bodyPr/>
                    <a:lstStyle/>
                    <a:p>
                      <a:r>
                        <a:rPr lang="de-DE" sz="1000" b="1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Performance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de-DE" sz="1000" b="1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/>
                        <a:t>15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155522"/>
                  </a:ext>
                </a:extLst>
              </a:tr>
              <a:tr h="336498">
                <a:tc>
                  <a:txBody>
                    <a:bodyPr/>
                    <a:lstStyle/>
                    <a:p>
                      <a:r>
                        <a:rPr lang="de-DE" sz="10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Net Customer Adds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e-DE" sz="1000"/>
                        <a:t>FD&amp;E Finance</a:t>
                      </a:r>
                      <a:endParaRPr lang="de-DE" sz="10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de-DE" sz="1100"/>
                        <a:t>FD&amp;E Finance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CSP/Dalton</a:t>
                      </a:r>
                    </a:p>
                    <a:p>
                      <a:r>
                        <a:rPr lang="de-DE" sz="1000" b="1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D365</a:t>
                      </a:r>
                      <a:r>
                        <a:rPr lang="de-DE" sz="10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: CPOR, CPOR RevRec, CSP Tier 1/2, DPOR, Dalton-Based</a:t>
                      </a:r>
                    </a:p>
                    <a:p>
                      <a:r>
                        <a:rPr lang="de-DE" sz="1000" b="1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Power Platform</a:t>
                      </a:r>
                      <a:r>
                        <a:rPr lang="de-DE" sz="10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: CPOR, CSP Tier 1/2, DPOR, Dalton-Based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15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15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035708"/>
                  </a:ext>
                </a:extLst>
              </a:tr>
              <a:tr h="336498">
                <a:tc>
                  <a:txBody>
                    <a:bodyPr/>
                    <a:lstStyle/>
                    <a:p>
                      <a:r>
                        <a:rPr lang="de-DE" sz="1000" b="1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Skilling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de-DE" sz="1000" b="1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100"/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/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/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/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/>
                        <a:t>35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508358"/>
                  </a:ext>
                </a:extLst>
              </a:tr>
              <a:tr h="336498">
                <a:tc>
                  <a:txBody>
                    <a:bodyPr/>
                    <a:lstStyle/>
                    <a:p>
                      <a:pPr algn="l"/>
                      <a:r>
                        <a:rPr lang="de-DE" sz="10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Intermediate Certs 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Partner Center or </a:t>
                      </a:r>
                      <a:r>
                        <a:rPr lang="de-DE" sz="1000" b="0" cap="none" spc="0">
                          <a:ln w="0"/>
                          <a:solidFill>
                            <a:schemeClr val="tx1"/>
                          </a:solidFill>
                          <a:effectLst/>
                          <a:hlinkClick r:id="rId3" action="ppaction://hlinksldjump"/>
                        </a:rPr>
                        <a:t>HERE</a:t>
                      </a:r>
                      <a:endParaRPr lang="de-DE" sz="10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de-DE" sz="1100"/>
                        <a:t>Partner Center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/>
                        <a:t>N/A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/>
                        <a:t>20 Functional Consultants + Developer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/>
                        <a:t>10 Functional Consultants + Developer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20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792729"/>
                  </a:ext>
                </a:extLst>
              </a:tr>
              <a:tr h="413327">
                <a:tc>
                  <a:txBody>
                    <a:bodyPr/>
                    <a:lstStyle/>
                    <a:p>
                      <a:pPr algn="l"/>
                      <a:r>
                        <a:rPr lang="de-DE" sz="10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Advanced Certs 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/>
                        <a:t>Partner Center or </a:t>
                      </a:r>
                      <a:r>
                        <a:rPr lang="de-DE" sz="1000">
                          <a:hlinkClick r:id="rId3" action="ppaction://hlinksldjump"/>
                        </a:rPr>
                        <a:t>HERE</a:t>
                      </a:r>
                      <a:endParaRPr lang="de-DE" sz="10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de-DE" sz="1100"/>
                        <a:t>Partner Center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/>
                        <a:t>N/A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/>
                        <a:t>7 </a:t>
                      </a:r>
                      <a:r>
                        <a:rPr lang="de-DE" sz="1000" err="1"/>
                        <a:t>Architects</a:t>
                      </a:r>
                      <a:endParaRPr lang="de-DE" sz="10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/>
                        <a:t>3 </a:t>
                      </a:r>
                      <a:r>
                        <a:rPr lang="de-DE" sz="1000" err="1"/>
                        <a:t>Architects</a:t>
                      </a:r>
                      <a:endParaRPr lang="de-DE" sz="10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15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078307"/>
                  </a:ext>
                </a:extLst>
              </a:tr>
              <a:tr h="336498">
                <a:tc>
                  <a:txBody>
                    <a:bodyPr/>
                    <a:lstStyle/>
                    <a:p>
                      <a:pPr algn="l"/>
                      <a:r>
                        <a:rPr lang="de-DE" sz="1000" b="1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Customer Success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de-DE" sz="1000" b="1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100"/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000"/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000"/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000"/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/>
                        <a:t>50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619187"/>
                  </a:ext>
                </a:extLst>
              </a:tr>
              <a:tr h="336498">
                <a:tc>
                  <a:txBody>
                    <a:bodyPr/>
                    <a:lstStyle/>
                    <a:p>
                      <a:pPr algn="l"/>
                      <a:r>
                        <a:rPr lang="de-DE" sz="1000"/>
                        <a:t>Deployments</a:t>
                      </a:r>
                      <a:endParaRPr lang="de-DE" sz="10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/>
                        <a:t>FD&amp;E Finance</a:t>
                      </a:r>
                      <a:endParaRPr lang="de-DE" sz="10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de-DE" sz="1100"/>
                        <a:t>FD&amp;E Finance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b="1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D365</a:t>
                      </a:r>
                      <a:r>
                        <a:rPr lang="de-DE" sz="10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: CPOR, CPOR RevRec, CSP Tier 1/2, DPOR, Dalton-Based</a:t>
                      </a:r>
                    </a:p>
                    <a:p>
                      <a:pPr algn="l"/>
                      <a:r>
                        <a:rPr lang="de-DE" sz="1000" b="1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Power Platform</a:t>
                      </a:r>
                      <a:r>
                        <a:rPr lang="de-DE" sz="10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: PAL</a:t>
                      </a:r>
                      <a:endParaRPr lang="de-DE" sz="1000" b="1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10 Production deployments, MIN 10,000 monthly consumption value</a:t>
                      </a:r>
                      <a:endParaRPr lang="de-DE" sz="10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5 Production deployments, MIN 5,000 </a:t>
                      </a:r>
                    </a:p>
                    <a:p>
                      <a:pPr algn="l"/>
                      <a:r>
                        <a:rPr lang="en-US" sz="1000"/>
                        <a:t>monthly consumption value</a:t>
                      </a:r>
                      <a:endParaRPr lang="de-DE" sz="10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20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402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10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Usage Growth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/>
                        <a:t>FD&amp;E Finance</a:t>
                      </a:r>
                      <a:endParaRPr lang="de-DE" sz="1000" b="0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de-DE" sz="1100"/>
                        <a:t>FD&amp;E Finance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b="1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D365</a:t>
                      </a:r>
                      <a:r>
                        <a:rPr lang="de-DE" sz="10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: CPOR, CPOR RevRec, CSP Tier 1/2, DPOR, Dalton-Based</a:t>
                      </a:r>
                    </a:p>
                    <a:p>
                      <a:pPr algn="l"/>
                      <a:r>
                        <a:rPr lang="de-DE" sz="1000" b="1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Power Platform</a:t>
                      </a:r>
                      <a:r>
                        <a:rPr lang="de-DE" sz="1000" b="0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: PAL</a:t>
                      </a:r>
                      <a:endParaRPr lang="de-DE" sz="1000" b="1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/>
                        <a:t>M</a:t>
                      </a:r>
                      <a:r>
                        <a:rPr lang="en-US" sz="1000"/>
                        <a:t>onthly consumption value growth of 30%+ across all customers (vs baseline&gt;= 100,000)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Monthly consumption value growth of 30%+ across all customers (vs baseline&gt;= 50,000)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30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15805"/>
                  </a:ext>
                </a:extLst>
              </a:tr>
              <a:tr h="336498">
                <a:tc>
                  <a:txBody>
                    <a:bodyPr/>
                    <a:lstStyle/>
                    <a:p>
                      <a:pPr algn="l"/>
                      <a:r>
                        <a:rPr lang="de-DE" sz="1000" b="1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de-DE" sz="1000" b="1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100"/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000"/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000"/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000"/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/>
                        <a:t>100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714598"/>
                  </a:ext>
                </a:extLst>
              </a:tr>
              <a:tr h="336498">
                <a:tc gridSpan="6">
                  <a:txBody>
                    <a:bodyPr/>
                    <a:lstStyle/>
                    <a:p>
                      <a:pPr algn="l"/>
                      <a:r>
                        <a:rPr lang="en-US" sz="1000" b="1" cap="none" spc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Minimum total points required for solutions partner designation </a:t>
                      </a:r>
                      <a:endParaRPr lang="de-DE" sz="1000" b="1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200" b="1" cap="none" spc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/>
                        <a:t>70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757910"/>
                  </a:ext>
                </a:extLst>
              </a:tr>
              <a:tr h="336498">
                <a:tc gridSpan="2">
                  <a:txBody>
                    <a:bodyPr/>
                    <a:lstStyle/>
                    <a:p>
                      <a:r>
                        <a:rPr lang="de-DE" sz="1000"/>
                        <a:t>Product eligibility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1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r>
                        <a:rPr lang="de-DE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 BUILDER, BUSINESS CENTRAL, CE BUNDLE, COMMERCE, CUSTOMER INSIGHTS, CUSTOMER SERVICE, CUSTOMER VOICE, F&amp;O BUNDLE, FIELD SERVICE, FINANCE, FRAUD PROTECTION, MARKETING, MIXED REALITY, POWER APPS, POWER AUTOMATE, POWER BI PREMIUM/PRO, POWER VIRTUAL AGENT, PROJECT OPERATIONS, SALES, SUPPLY CHAIN, TALENT/HR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1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097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9180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A3A38423-639C-4F6A-BA70-8EE860D36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45" y="655638"/>
            <a:ext cx="11126510" cy="792162"/>
          </a:xfrm>
        </p:spPr>
        <p:txBody>
          <a:bodyPr/>
          <a:lstStyle/>
          <a:p>
            <a:r>
              <a:rPr lang="cs-CZ" dirty="0"/>
              <a:t>Požadavky na </a:t>
            </a:r>
            <a:r>
              <a:rPr lang="en-US" dirty="0"/>
              <a:t>Business Application: Performance</a:t>
            </a:r>
            <a:r>
              <a:rPr lang="cs-CZ" dirty="0"/>
              <a:t> – 15b.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B09EDFB-C074-4214-9F1D-9BAD42B9F49E}"/>
              </a:ext>
            </a:extLst>
          </p:cNvPr>
          <p:cNvSpPr txBox="1"/>
          <p:nvPr/>
        </p:nvSpPr>
        <p:spPr>
          <a:xfrm>
            <a:off x="532744" y="1792194"/>
            <a:ext cx="419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Eligibility</a:t>
            </a:r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path</a:t>
            </a:r>
            <a:endParaRPr lang="de-DE" sz="24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7FB5847-1A7E-4911-B5B5-0D89157ECADD}"/>
              </a:ext>
            </a:extLst>
          </p:cNvPr>
          <p:cNvSpPr txBox="1"/>
          <p:nvPr/>
        </p:nvSpPr>
        <p:spPr>
          <a:xfrm>
            <a:off x="6248400" y="1753489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>
                <a:solidFill>
                  <a:schemeClr val="accent1"/>
                </a:solidFill>
                <a:latin typeface="+mn-lt"/>
              </a:rPr>
              <a:t>Cesta SMB ke způsobilosti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82DC6EB-EC27-4D45-812E-011FF37797EC}"/>
              </a:ext>
            </a:extLst>
          </p:cNvPr>
          <p:cNvSpPr txBox="1"/>
          <p:nvPr/>
        </p:nvSpPr>
        <p:spPr>
          <a:xfrm>
            <a:off x="532743" y="2240120"/>
            <a:ext cx="5420403" cy="39703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Maximální počet bodů (větší trhy): 15 přidaných zákazníků </a:t>
            </a:r>
            <a:r>
              <a:rPr lang="cs-CZ" sz="1400" dirty="0">
                <a:latin typeface="+mn-lt"/>
              </a:rPr>
              <a:t>(upravený příjem v běžném měsíci &gt;1500 USD a upravený příjem připojeného partnera v běžném měsíci &gt;0 USD)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Maximální počet bodů (ostatní trhy): 5 přidaných zákazníků </a:t>
            </a:r>
            <a:r>
              <a:rPr lang="cs-CZ" sz="1400" dirty="0">
                <a:latin typeface="+mn-lt"/>
              </a:rPr>
              <a:t>(upravený příjem v běžném měsíci &gt;1500 USD a upravený příjem připojeného partnera v běžném měsíci &gt;0 USD)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Body tohoto ukazatele se vypočítávají takto: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893763" lvl="1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Přírůstek zákazníka je, když je zákazníkovi přidána jedna z našich specifikovaných úloh prostřednictvím aktivního předplatného, které přesahuje 1500 USD, během posledního dvanáctiměsíčního období</a:t>
            </a:r>
          </a:p>
          <a:p>
            <a:pPr marL="893763" lvl="1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Čistý přírůstek zákazníků jednoduše počítá počet úloh s aktivním předplatným &gt;1500 USD v aktuálním měsíci s odečtením počtu úloh s aktivním předplatným &gt;1500 USD před dvanácti měsíci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5DD56B5-28FE-4074-A4BC-F4A56EAB6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728" y="1461697"/>
            <a:ext cx="805419" cy="75345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248EF67-FD3B-4BB2-AEBA-9FFE50F41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0853" y="1461697"/>
            <a:ext cx="891182" cy="792162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A86DD616-FD50-453E-83C0-6007CED947E9}"/>
              </a:ext>
            </a:extLst>
          </p:cNvPr>
          <p:cNvSpPr txBox="1"/>
          <p:nvPr/>
        </p:nvSpPr>
        <p:spPr>
          <a:xfrm>
            <a:off x="6238853" y="2229845"/>
            <a:ext cx="5410855" cy="28931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+mn-lt"/>
              </a:rPr>
              <a:t>Podmínky pro předplatné: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Předplatné musí být aktivní a upravený příjem za úlohu, sečtený ze všech aktivních předplatných pro tuto úlohu připojených k partnerovi, musí přesáhnout 1500 USD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Partner musí mít &gt;0 USD upravených příjmů připojených k partnerovi v součtu všech svých přidružených předplatných pro danou úlohu v rámci daného zákazníka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Více partnerů může získat kredit za nové úlohy u téhož zákazníka ve stejném 12měsíčním období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Net </a:t>
            </a:r>
            <a:r>
              <a:rPr lang="cs-CZ" sz="1400" dirty="0" err="1">
                <a:latin typeface="+mn-lt"/>
              </a:rPr>
              <a:t>customers</a:t>
            </a:r>
            <a:r>
              <a:rPr lang="cs-CZ" sz="1400" dirty="0">
                <a:latin typeface="+mn-lt"/>
              </a:rPr>
              <a:t> jsou přidávání ve všech prodejních kanálech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868BA3-7D69-43EA-AC99-E7F69933E710}"/>
              </a:ext>
            </a:extLst>
          </p:cNvPr>
          <p:cNvSpPr txBox="1"/>
          <p:nvPr/>
        </p:nvSpPr>
        <p:spPr>
          <a:xfrm>
            <a:off x="476568" y="6288437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>
                <a:latin typeface="+mn-lt"/>
              </a:rPr>
              <a:t>* Všechna data a požadavky se mohou změnit.</a:t>
            </a:r>
          </a:p>
        </p:txBody>
      </p:sp>
    </p:spTree>
    <p:extLst>
      <p:ext uri="{BB962C8B-B14F-4D97-AF65-F5344CB8AC3E}">
        <p14:creationId xmlns:p14="http://schemas.microsoft.com/office/powerpoint/2010/main" val="36952935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A3A38423-639C-4F6A-BA70-8EE860D36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45" y="655638"/>
            <a:ext cx="11126510" cy="792162"/>
          </a:xfrm>
        </p:spPr>
        <p:txBody>
          <a:bodyPr/>
          <a:lstStyle/>
          <a:p>
            <a:r>
              <a:rPr lang="cs-CZ" dirty="0"/>
              <a:t>Požadavky na </a:t>
            </a:r>
            <a:r>
              <a:rPr lang="en-US" dirty="0"/>
              <a:t>Business Application: Skilling </a:t>
            </a:r>
            <a:r>
              <a:rPr lang="cs-CZ" dirty="0"/>
              <a:t>– 35b.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D764223-CCAA-4EFD-BF26-F41FC4418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844" y="1447775"/>
            <a:ext cx="813717" cy="79216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2863C6B-37E1-4727-BA42-928A5F6D81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491"/>
          <a:stretch/>
        </p:blipFill>
        <p:spPr>
          <a:xfrm>
            <a:off x="11394999" y="1461979"/>
            <a:ext cx="644601" cy="792162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CB09EDFB-C074-4214-9F1D-9BAD42B9F49E}"/>
              </a:ext>
            </a:extLst>
          </p:cNvPr>
          <p:cNvSpPr txBox="1"/>
          <p:nvPr/>
        </p:nvSpPr>
        <p:spPr>
          <a:xfrm>
            <a:off x="152399" y="1778272"/>
            <a:ext cx="5145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Středně pokročilé certifikace – 20b.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7FB5847-1A7E-4911-B5B5-0D89157ECADD}"/>
              </a:ext>
            </a:extLst>
          </p:cNvPr>
          <p:cNvSpPr txBox="1"/>
          <p:nvPr/>
        </p:nvSpPr>
        <p:spPr>
          <a:xfrm>
            <a:off x="6248399" y="1751730"/>
            <a:ext cx="4490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1"/>
                </a:solidFill>
                <a:latin typeface="+mn-lt"/>
              </a:rPr>
              <a:t>Pokročilé certifikace – 15b.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82DC6EB-EC27-4D45-812E-011FF37797EC}"/>
              </a:ext>
            </a:extLst>
          </p:cNvPr>
          <p:cNvSpPr txBox="1"/>
          <p:nvPr/>
        </p:nvSpPr>
        <p:spPr>
          <a:xfrm>
            <a:off x="152399" y="2213395"/>
            <a:ext cx="5791200" cy="30162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>
                <a:latin typeface="+mn-lt"/>
                <a:cs typeface="Arial"/>
              </a:rPr>
              <a:t>Níže jsou uvedeny příslušné certifikace založené na rolích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>
                <a:latin typeface="+mn-lt"/>
                <a:cs typeface="Arial"/>
              </a:rPr>
              <a:t>Maximální počet bodů (větší trhy): 20 funkčních konzultantů + vývojáři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>
                <a:latin typeface="+mn-lt"/>
                <a:cs typeface="Arial"/>
              </a:rPr>
              <a:t>Maximální počet bodů (ostatní trhy): 10 funkčních konzultantů + vývojáři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>
              <a:latin typeface="+mn-lt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>
                <a:solidFill>
                  <a:srgbClr val="00B0F0"/>
                </a:solidFill>
                <a:latin typeface="+mn-lt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Dynamics 365 Finance Functional Consultant Associate</a:t>
            </a:r>
            <a:r>
              <a:rPr lang="cs-CZ" sz="1000">
                <a:solidFill>
                  <a:srgbClr val="00B0F0"/>
                </a:solidFill>
                <a:latin typeface="+mn-lt"/>
                <a:cs typeface="Arial"/>
              </a:rPr>
              <a:t> </a:t>
            </a:r>
            <a:r>
              <a:rPr lang="cs-CZ" sz="1000">
                <a:solidFill>
                  <a:srgbClr val="00B0F0"/>
                </a:solidFill>
                <a:latin typeface="+mn-lt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(MB-300)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>
                <a:solidFill>
                  <a:srgbClr val="00B0F0"/>
                </a:solidFill>
                <a:latin typeface="+mn-lt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Dynamics 365 Commerce Functional Consultant Associate</a:t>
            </a:r>
            <a:r>
              <a:rPr lang="cs-CZ" sz="1000">
                <a:solidFill>
                  <a:srgbClr val="00B0F0"/>
                </a:solidFill>
                <a:latin typeface="+mn-lt"/>
                <a:cs typeface="Arial"/>
              </a:rPr>
              <a:t> </a:t>
            </a:r>
            <a:r>
              <a:rPr lang="cs-CZ" sz="1000">
                <a:solidFill>
                  <a:srgbClr val="00B0F0"/>
                </a:solidFill>
                <a:latin typeface="+mn-lt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(MB-300 </a:t>
            </a:r>
            <a:r>
              <a:rPr lang="cs-CZ" sz="1000">
                <a:solidFill>
                  <a:srgbClr val="00B0F0"/>
                </a:solidFill>
                <a:latin typeface="+mn-lt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 </a:t>
            </a:r>
            <a:r>
              <a:rPr lang="cs-CZ" sz="1000">
                <a:solidFill>
                  <a:srgbClr val="00B0F0"/>
                </a:solidFill>
                <a:latin typeface="+mn-lt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MB-340)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>
                <a:solidFill>
                  <a:srgbClr val="00B0F0"/>
                </a:solidFill>
                <a:latin typeface="+mn-lt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Dynamics 365: Finance and Operations Apps Developer Associate</a:t>
            </a:r>
            <a:r>
              <a:rPr lang="cs-CZ" sz="1000">
                <a:solidFill>
                  <a:srgbClr val="00B0F0"/>
                </a:solidFill>
                <a:latin typeface="+mn-lt"/>
                <a:cs typeface="Arial"/>
              </a:rPr>
              <a:t> </a:t>
            </a:r>
            <a:r>
              <a:rPr lang="cs-CZ" sz="1000">
                <a:solidFill>
                  <a:srgbClr val="00B0F0"/>
                </a:solidFill>
                <a:latin typeface="+mn-lt"/>
                <a:cs typeface="Arial"/>
                <a:hlinkClick r:id="rId5"/>
              </a:rPr>
              <a:t>(MB-300 </a:t>
            </a:r>
            <a:r>
              <a:rPr lang="cs-CZ" sz="1000">
                <a:solidFill>
                  <a:srgbClr val="00B0F0"/>
                </a:solidFill>
                <a:latin typeface="+mn-lt"/>
                <a:cs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 </a:t>
            </a:r>
            <a:r>
              <a:rPr lang="cs-CZ" sz="1000">
                <a:solidFill>
                  <a:srgbClr val="00B0F0"/>
                </a:solidFill>
                <a:latin typeface="+mn-lt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MB-500)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>
                <a:solidFill>
                  <a:srgbClr val="00B0F0"/>
                </a:solidFill>
                <a:latin typeface="+mn-lt"/>
                <a:cs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Dynamics 365 Supply Chain Management Functional Consultant Associate</a:t>
            </a:r>
            <a:r>
              <a:rPr lang="cs-CZ" sz="1000">
                <a:solidFill>
                  <a:srgbClr val="00B0F0"/>
                </a:solidFill>
                <a:latin typeface="+mn-lt"/>
                <a:cs typeface="Arial"/>
              </a:rPr>
              <a:t> </a:t>
            </a:r>
            <a:r>
              <a:rPr lang="cs-CZ" sz="1000">
                <a:solidFill>
                  <a:srgbClr val="00B0F0"/>
                </a:solidFill>
                <a:latin typeface="+mn-lt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(MB-300)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>
                <a:solidFill>
                  <a:srgbClr val="00B0F0"/>
                </a:solidFill>
                <a:latin typeface="+mn-lt"/>
                <a:cs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Dynamics 365 SCM, Manufacturing Functional Consultant Associate</a:t>
            </a:r>
            <a:r>
              <a:rPr lang="cs-CZ" sz="1000">
                <a:solidFill>
                  <a:srgbClr val="00B0F0"/>
                </a:solidFill>
                <a:latin typeface="+mn-lt"/>
                <a:cs typeface="Arial"/>
                <a:hlinkClick r:id="rId5"/>
              </a:rPr>
              <a:t> (MB-300 </a:t>
            </a:r>
            <a:r>
              <a:rPr lang="cs-CZ" sz="1000">
                <a:solidFill>
                  <a:srgbClr val="00B0F0"/>
                </a:solidFill>
                <a:latin typeface="+mn-lt"/>
                <a:cs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 </a:t>
            </a:r>
            <a:r>
              <a:rPr lang="cs-CZ" sz="1000">
                <a:solidFill>
                  <a:srgbClr val="00B0F0"/>
                </a:solidFill>
                <a:latin typeface="+mn-lt"/>
                <a:cs typeface="Arial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MB-320)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>
                <a:solidFill>
                  <a:srgbClr val="00B0F0"/>
                </a:solidFill>
                <a:latin typeface="+mn-lt"/>
                <a:cs typeface="Arial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Dynamics 365 Customer Service Functional Consultant Associate</a:t>
            </a:r>
            <a:r>
              <a:rPr lang="cs-CZ" sz="1000">
                <a:solidFill>
                  <a:srgbClr val="00B0F0"/>
                </a:solidFill>
                <a:latin typeface="+mn-lt"/>
                <a:cs typeface="Arial"/>
              </a:rPr>
              <a:t> </a:t>
            </a:r>
            <a:r>
              <a:rPr lang="cs-CZ" sz="1000">
                <a:solidFill>
                  <a:srgbClr val="00B0F0"/>
                </a:solidFill>
                <a:latin typeface="+mn-lt"/>
                <a:cs typeface="Arial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(PL-200 </a:t>
            </a:r>
            <a:r>
              <a:rPr lang="cs-CZ" sz="1000">
                <a:solidFill>
                  <a:srgbClr val="00B0F0"/>
                </a:solidFill>
                <a:latin typeface="+mn-lt"/>
                <a:cs typeface="Arial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cs-CZ" sz="1000">
                <a:solidFill>
                  <a:srgbClr val="00B0F0"/>
                </a:solidFill>
                <a:latin typeface="+mn-lt"/>
                <a:cs typeface="Arial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MB-230)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>
                <a:solidFill>
                  <a:srgbClr val="00B0F0"/>
                </a:solidFill>
                <a:latin typeface="+mn-lt"/>
                <a:cs typeface="Arial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Dynamics 365 Sales Functional Consultant Associate</a:t>
            </a:r>
            <a:r>
              <a:rPr lang="cs-CZ" sz="1000">
                <a:solidFill>
                  <a:srgbClr val="00B0F0"/>
                </a:solidFill>
                <a:latin typeface="+mn-lt"/>
                <a:cs typeface="Arial"/>
                <a:hlinkClick r:id="rId17"/>
              </a:rPr>
              <a:t> (PL-200 </a:t>
            </a:r>
            <a:r>
              <a:rPr lang="cs-CZ" sz="1000">
                <a:solidFill>
                  <a:srgbClr val="00B0F0"/>
                </a:solidFill>
                <a:latin typeface="+mn-lt"/>
                <a:cs typeface="Arial"/>
              </a:rPr>
              <a:t>a </a:t>
            </a:r>
            <a:r>
              <a:rPr lang="cs-CZ" sz="1000">
                <a:solidFill>
                  <a:srgbClr val="00B0F0"/>
                </a:solidFill>
                <a:latin typeface="+mn-lt"/>
                <a:cs typeface="Arial"/>
                <a:hlinkClick r:id="rId20"/>
              </a:rPr>
              <a:t>MB-210)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>
                <a:solidFill>
                  <a:srgbClr val="00B0F0"/>
                </a:solidFill>
                <a:latin typeface="+mn-lt"/>
                <a:cs typeface="Arial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Dynamics 365 Field Service Functional Consultant Associate</a:t>
            </a:r>
            <a:r>
              <a:rPr lang="cs-CZ" sz="1000">
                <a:solidFill>
                  <a:srgbClr val="00B0F0"/>
                </a:solidFill>
                <a:latin typeface="+mn-lt"/>
                <a:cs typeface="Arial"/>
              </a:rPr>
              <a:t> </a:t>
            </a:r>
            <a:r>
              <a:rPr lang="cs-CZ" sz="1000">
                <a:solidFill>
                  <a:srgbClr val="00B0F0"/>
                </a:solidFill>
                <a:latin typeface="+mn-lt"/>
                <a:cs typeface="Arial"/>
                <a:hlinkClick r:id="rId17"/>
              </a:rPr>
              <a:t>(PL-200 </a:t>
            </a:r>
            <a:r>
              <a:rPr lang="cs-CZ" sz="1000">
                <a:solidFill>
                  <a:srgbClr val="00B0F0"/>
                </a:solidFill>
                <a:latin typeface="+mn-lt"/>
                <a:cs typeface="Arial"/>
              </a:rPr>
              <a:t>a </a:t>
            </a:r>
            <a:r>
              <a:rPr lang="cs-CZ" sz="1000">
                <a:solidFill>
                  <a:srgbClr val="00B0F0"/>
                </a:solidFill>
                <a:latin typeface="+mn-lt"/>
                <a:cs typeface="Arial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MB-210)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>
                <a:solidFill>
                  <a:srgbClr val="00B0F0"/>
                </a:solidFill>
                <a:latin typeface="+mn-lt"/>
                <a:cs typeface="Arial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Dynamics 365 Business Central Functional Consultant Associate</a:t>
            </a:r>
            <a:r>
              <a:rPr lang="cs-CZ" sz="1000">
                <a:solidFill>
                  <a:srgbClr val="00B0F0"/>
                </a:solidFill>
                <a:latin typeface="+mn-lt"/>
                <a:cs typeface="Arial"/>
              </a:rPr>
              <a:t> </a:t>
            </a:r>
            <a:r>
              <a:rPr lang="cs-CZ" sz="1000">
                <a:solidFill>
                  <a:srgbClr val="00B0F0"/>
                </a:solidFill>
                <a:latin typeface="+mn-lt"/>
                <a:cs typeface="Arial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(MB - 800)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>
                <a:solidFill>
                  <a:srgbClr val="00B0F0"/>
                </a:solidFill>
                <a:latin typeface="+mn-lt"/>
                <a:cs typeface="Arial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Power Apps + Dynamics 365 Developer Associate</a:t>
            </a:r>
            <a:r>
              <a:rPr lang="cs-CZ" sz="1000">
                <a:solidFill>
                  <a:srgbClr val="00B0F0"/>
                </a:solidFill>
                <a:latin typeface="+mn-lt"/>
                <a:cs typeface="Arial"/>
              </a:rPr>
              <a:t> </a:t>
            </a:r>
            <a:r>
              <a:rPr lang="cs-CZ" sz="1000">
                <a:solidFill>
                  <a:srgbClr val="00B0F0"/>
                </a:solidFill>
                <a:latin typeface="+mn-lt"/>
                <a:cs typeface="Arial"/>
                <a:hlinkClick r:id="rId25"/>
              </a:rPr>
              <a:t>(MB-200 </a:t>
            </a:r>
            <a:r>
              <a:rPr lang="cs-CZ" sz="1000">
                <a:solidFill>
                  <a:srgbClr val="00B0F0"/>
                </a:solidFill>
                <a:latin typeface="+mn-lt"/>
                <a:cs typeface="Arial"/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 </a:t>
            </a:r>
            <a:r>
              <a:rPr lang="cs-CZ" sz="1000">
                <a:solidFill>
                  <a:srgbClr val="00B0F0"/>
                </a:solidFill>
                <a:latin typeface="+mn-lt"/>
                <a:cs typeface="Arial"/>
                <a:hlinkClick r:id="rId27"/>
              </a:rPr>
              <a:t>MB-400)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>
                <a:solidFill>
                  <a:srgbClr val="00B0F0"/>
                </a:solidFill>
                <a:latin typeface="+mn-lt"/>
                <a:cs typeface="Arial"/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Dynamics 365 Marketing Functional Consultant Associate</a:t>
            </a:r>
            <a:r>
              <a:rPr lang="cs-CZ" sz="1000">
                <a:solidFill>
                  <a:srgbClr val="00B0F0"/>
                </a:solidFill>
                <a:latin typeface="+mn-lt"/>
                <a:cs typeface="Arial"/>
              </a:rPr>
              <a:t> </a:t>
            </a:r>
            <a:r>
              <a:rPr lang="cs-CZ" sz="1000">
                <a:solidFill>
                  <a:srgbClr val="00B0F0"/>
                </a:solidFill>
                <a:latin typeface="+mn-lt"/>
                <a:cs typeface="Arial"/>
                <a:hlinkClick r:id="rId17"/>
              </a:rPr>
              <a:t>(</a:t>
            </a:r>
            <a:r>
              <a:rPr lang="cs-CZ" sz="1000" u="sng">
                <a:solidFill>
                  <a:srgbClr val="00B0F0"/>
                </a:solidFill>
                <a:latin typeface="+mn-lt"/>
                <a:cs typeface="Arial"/>
                <a:hlinkClick r:id="rId17"/>
              </a:rPr>
              <a:t>PL-200 </a:t>
            </a:r>
            <a:r>
              <a:rPr lang="cs-CZ" sz="1000" u="sng">
                <a:solidFill>
                  <a:srgbClr val="00B0F0"/>
                </a:solidFill>
                <a:latin typeface="+mn-lt"/>
                <a:cs typeface="Arial"/>
                <a:hlinkClick r:id="rId2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 </a:t>
            </a:r>
            <a:r>
              <a:rPr lang="cs-CZ" sz="1000">
                <a:solidFill>
                  <a:srgbClr val="00B0F0"/>
                </a:solidFill>
                <a:latin typeface="+mn-lt"/>
                <a:cs typeface="Arial"/>
                <a:hlinkClick r:id="rId30"/>
              </a:rPr>
              <a:t>MB-220)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>
                <a:solidFill>
                  <a:srgbClr val="00B0F0"/>
                </a:solidFill>
                <a:latin typeface="+mn-lt"/>
                <a:cs typeface="Arial"/>
                <a:hlinkClick r:id="rId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Power Platform App Maker Associate</a:t>
            </a:r>
            <a:r>
              <a:rPr lang="cs-CZ" sz="1000">
                <a:solidFill>
                  <a:srgbClr val="00B0F0"/>
                </a:solidFill>
                <a:latin typeface="+mn-lt"/>
                <a:cs typeface="Arial"/>
              </a:rPr>
              <a:t> </a:t>
            </a:r>
            <a:r>
              <a:rPr lang="cs-CZ" sz="1000">
                <a:solidFill>
                  <a:srgbClr val="00B0F0"/>
                </a:solidFill>
                <a:latin typeface="+mn-lt"/>
                <a:cs typeface="Arial"/>
                <a:hlinkClick r:id="rId3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(PL-100)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>
                <a:solidFill>
                  <a:srgbClr val="00B0F0"/>
                </a:solidFill>
                <a:latin typeface="+mn-lt"/>
                <a:cs typeface="Arial"/>
                <a:hlinkClick r:id="rId3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Analyst Associate</a:t>
            </a:r>
            <a:r>
              <a:rPr lang="cs-CZ" sz="1000">
                <a:solidFill>
                  <a:srgbClr val="00B0F0"/>
                </a:solidFill>
                <a:latin typeface="+mn-lt"/>
                <a:cs typeface="Arial"/>
              </a:rPr>
              <a:t> </a:t>
            </a:r>
            <a:r>
              <a:rPr lang="cs-CZ" sz="1000">
                <a:solidFill>
                  <a:srgbClr val="00B0F0"/>
                </a:solidFill>
                <a:latin typeface="+mn-lt"/>
                <a:cs typeface="Arial"/>
                <a:hlinkClick r:id="rId3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(PL-300)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>
                <a:solidFill>
                  <a:srgbClr val="00B0F0"/>
                </a:solidFill>
                <a:latin typeface="+mn-lt"/>
                <a:cs typeface="Arial"/>
                <a:hlinkClick r:id="rId3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Power Platform Functional Consultant Associate</a:t>
            </a:r>
            <a:r>
              <a:rPr lang="cs-CZ" sz="1000">
                <a:solidFill>
                  <a:srgbClr val="00B0F0"/>
                </a:solidFill>
                <a:latin typeface="+mn-lt"/>
                <a:cs typeface="Arial"/>
              </a:rPr>
              <a:t> </a:t>
            </a:r>
            <a:r>
              <a:rPr lang="cs-CZ" sz="1000">
                <a:solidFill>
                  <a:srgbClr val="00B0F0"/>
                </a:solidFill>
                <a:latin typeface="+mn-lt"/>
                <a:cs typeface="Arial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(PL-200)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>
                <a:solidFill>
                  <a:srgbClr val="00B0F0"/>
                </a:solidFill>
                <a:latin typeface="+mn-lt"/>
                <a:cs typeface="Arial"/>
                <a:hlinkClick r:id="rId3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Power Platform Developer Associate</a:t>
            </a:r>
            <a:r>
              <a:rPr lang="cs-CZ" sz="1000">
                <a:solidFill>
                  <a:srgbClr val="00B0F0"/>
                </a:solidFill>
                <a:latin typeface="+mn-lt"/>
                <a:cs typeface="Arial"/>
              </a:rPr>
              <a:t> </a:t>
            </a:r>
            <a:r>
              <a:rPr lang="cs-CZ" sz="1000">
                <a:solidFill>
                  <a:srgbClr val="00B0F0"/>
                </a:solidFill>
                <a:latin typeface="+mn-lt"/>
                <a:cs typeface="Arial"/>
                <a:hlinkClick r:id="rId3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(PL-400)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022875B-79F3-4EE9-9F00-C05C6DECCC5B}"/>
              </a:ext>
            </a:extLst>
          </p:cNvPr>
          <p:cNvSpPr txBox="1"/>
          <p:nvPr/>
        </p:nvSpPr>
        <p:spPr>
          <a:xfrm>
            <a:off x="6248400" y="2213395"/>
            <a:ext cx="5791200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>
                <a:latin typeface="+mn-lt"/>
              </a:rPr>
              <a:t>Níže jsou uvedeny příslušné certifikace založené na rolích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>
                <a:latin typeface="+mn-lt"/>
              </a:rPr>
              <a:t>Maximální počet bodů (větší trhy): 7 architektů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>
                <a:latin typeface="+mn-lt"/>
              </a:rPr>
              <a:t>Maximální počet bodů (ostatní trhy): 3 architekti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>
              <a:solidFill>
                <a:srgbClr val="00B0F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>
                <a:solidFill>
                  <a:srgbClr val="00B0F0"/>
                </a:solidFill>
                <a:latin typeface="+mn-lt"/>
                <a:hlinkClick r:id="rId3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Dynamics 365: Finance and Operations Apps Solution Architect Expert</a:t>
            </a:r>
            <a:r>
              <a:rPr lang="cs-CZ" sz="1000">
                <a:solidFill>
                  <a:srgbClr val="00B0F0"/>
                </a:solidFill>
                <a:latin typeface="+mn-lt"/>
              </a:rPr>
              <a:t> </a:t>
            </a:r>
            <a:r>
              <a:rPr lang="cs-CZ" sz="1000">
                <a:solidFill>
                  <a:srgbClr val="00B0F0"/>
                </a:solidFill>
                <a:latin typeface="+mn-lt"/>
                <a:hlinkClick r:id="rId3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(MB-700)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>
                <a:solidFill>
                  <a:srgbClr val="00B0F0"/>
                </a:solidFill>
                <a:latin typeface="+mn-lt"/>
                <a:hlinkClick r:id="rId4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Dynamics 365 + Power Platform Solution Architect Expert</a:t>
            </a:r>
            <a:r>
              <a:rPr lang="cs-CZ" sz="1000">
                <a:solidFill>
                  <a:srgbClr val="00B0F0"/>
                </a:solidFill>
                <a:latin typeface="+mn-lt"/>
              </a:rPr>
              <a:t> </a:t>
            </a:r>
            <a:r>
              <a:rPr lang="cs-CZ" sz="1000">
                <a:solidFill>
                  <a:srgbClr val="00B0F0"/>
                </a:solidFill>
                <a:latin typeface="+mn-lt"/>
                <a:hlinkClick r:id="rId41"/>
              </a:rPr>
              <a:t>(MB-600)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00">
                <a:solidFill>
                  <a:srgbClr val="00B0F0"/>
                </a:solidFill>
                <a:latin typeface="+mn-lt"/>
                <a:hlinkClick r:id="rId4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Power Platform Solution Architect Expert</a:t>
            </a:r>
            <a:r>
              <a:rPr lang="cs-CZ" sz="1000">
                <a:solidFill>
                  <a:srgbClr val="00B0F0"/>
                </a:solidFill>
                <a:latin typeface="+mn-lt"/>
              </a:rPr>
              <a:t> </a:t>
            </a:r>
            <a:r>
              <a:rPr lang="cs-CZ" sz="1000">
                <a:solidFill>
                  <a:srgbClr val="00B0F0"/>
                </a:solidFill>
                <a:latin typeface="+mn-lt"/>
                <a:hlinkClick r:id="rId4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(PL-600)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A0D1DE-2939-4C9E-A3FB-6A050160207E}"/>
              </a:ext>
            </a:extLst>
          </p:cNvPr>
          <p:cNvSpPr txBox="1"/>
          <p:nvPr/>
        </p:nvSpPr>
        <p:spPr>
          <a:xfrm>
            <a:off x="476568" y="6288437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>
                <a:latin typeface="+mn-lt"/>
              </a:rPr>
              <a:t>* Všechna data a požadavky se mohou změnit.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6B8B34-E746-7092-71D1-D0074F2EEED2}"/>
              </a:ext>
            </a:extLst>
          </p:cNvPr>
          <p:cNvSpPr txBox="1"/>
          <p:nvPr/>
        </p:nvSpPr>
        <p:spPr>
          <a:xfrm>
            <a:off x="152399" y="5334690"/>
            <a:ext cx="847310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Larger markets</a:t>
            </a:r>
            <a:r>
              <a:rPr lang="en-US" sz="1600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: Each qualifying certified person is </a:t>
            </a:r>
            <a:r>
              <a:rPr lang="en-US" sz="1600" b="1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worth one point</a:t>
            </a:r>
            <a:r>
              <a:rPr lang="en-US" sz="1600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Other markets</a:t>
            </a:r>
            <a:r>
              <a:rPr lang="en-US" sz="1600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: Each qualifying certified person is </a:t>
            </a:r>
            <a:r>
              <a:rPr lang="en-US" sz="1600" b="1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worth two points</a:t>
            </a:r>
            <a:r>
              <a:rPr lang="en-US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BA7D2C-3D6B-C9F0-6268-E9BEE307D11C}"/>
              </a:ext>
            </a:extLst>
          </p:cNvPr>
          <p:cNvSpPr txBox="1"/>
          <p:nvPr/>
        </p:nvSpPr>
        <p:spPr>
          <a:xfrm>
            <a:off x="6153978" y="3580364"/>
            <a:ext cx="61324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Larger markets</a:t>
            </a:r>
            <a:r>
              <a:rPr lang="en-US" sz="1600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: Each qualifying certified person is </a:t>
            </a:r>
            <a:r>
              <a:rPr lang="en-US" sz="1600" b="1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worth 2.14 points</a:t>
            </a:r>
            <a:r>
              <a:rPr lang="en-US" sz="1600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, up to a maximum of 15 points obtained from seven certified people.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Other markets</a:t>
            </a:r>
            <a:r>
              <a:rPr lang="en-US" sz="1600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: Each qualifying certified person is </a:t>
            </a:r>
            <a:r>
              <a:rPr lang="en-US" sz="1600" b="1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worth five points</a:t>
            </a:r>
            <a:r>
              <a:rPr lang="en-US" sz="1600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, up to a maximum of 15 points obtained from three certified people.</a:t>
            </a:r>
          </a:p>
        </p:txBody>
      </p:sp>
    </p:spTree>
    <p:extLst>
      <p:ext uri="{BB962C8B-B14F-4D97-AF65-F5344CB8AC3E}">
        <p14:creationId xmlns:p14="http://schemas.microsoft.com/office/powerpoint/2010/main" val="4239803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BAF79-42E4-499B-BA96-B6EED2996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268" y="659930"/>
            <a:ext cx="11126510" cy="821397"/>
          </a:xfrm>
        </p:spPr>
        <p:txBody>
          <a:bodyPr/>
          <a:lstStyle/>
          <a:p>
            <a:r>
              <a:rPr lang="cs-CZ" dirty="0"/>
              <a:t>Zaměření na potřeby zákazníků a váš růst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1DECD1B-356D-415D-9281-A760D8174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23" y="1720663"/>
            <a:ext cx="1466925" cy="118116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B216002-0251-4E30-A2BE-4E469662F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333" y="1720663"/>
            <a:ext cx="1314518" cy="125101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F6D12EB-1398-45BD-8010-78EEA97B6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2017" y="1720663"/>
            <a:ext cx="1339919" cy="111765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8136DDF-BDA1-453F-8486-38AD7CC9B2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1923" y="1720663"/>
            <a:ext cx="1225613" cy="1225613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7350422-93D9-4827-A1EA-4C2CE07368AF}"/>
              </a:ext>
            </a:extLst>
          </p:cNvPr>
          <p:cNvSpPr txBox="1"/>
          <p:nvPr/>
        </p:nvSpPr>
        <p:spPr>
          <a:xfrm>
            <a:off x="721323" y="2939425"/>
            <a:ext cx="2312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B0F0"/>
                </a:solidFill>
                <a:latin typeface="+mn-lt"/>
              </a:rPr>
              <a:t>Zjednodušení</a:t>
            </a:r>
          </a:p>
          <a:p>
            <a:r>
              <a:rPr lang="cs-CZ" sz="2400" dirty="0">
                <a:solidFill>
                  <a:srgbClr val="00B0F0"/>
                </a:solidFill>
                <a:latin typeface="+mn-lt"/>
              </a:rPr>
              <a:t>programů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E88BAAE-FF5A-42B7-8A8C-157F95BB5320}"/>
              </a:ext>
            </a:extLst>
          </p:cNvPr>
          <p:cNvSpPr txBox="1"/>
          <p:nvPr/>
        </p:nvSpPr>
        <p:spPr>
          <a:xfrm>
            <a:off x="3404390" y="2939425"/>
            <a:ext cx="3094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B0F0"/>
                </a:solidFill>
                <a:latin typeface="+mn-lt"/>
              </a:rPr>
              <a:t>Poskytování větší </a:t>
            </a:r>
          </a:p>
          <a:p>
            <a:r>
              <a:rPr lang="cs-CZ" sz="2400" dirty="0">
                <a:solidFill>
                  <a:srgbClr val="00B0F0"/>
                </a:solidFill>
                <a:latin typeface="+mn-lt"/>
              </a:rPr>
              <a:t>hodnoty pro zákazníka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2DA1798-D229-49CF-9017-A42113A1D967}"/>
              </a:ext>
            </a:extLst>
          </p:cNvPr>
          <p:cNvSpPr txBox="1"/>
          <p:nvPr/>
        </p:nvSpPr>
        <p:spPr>
          <a:xfrm>
            <a:off x="6491736" y="2939425"/>
            <a:ext cx="3008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B0F0"/>
                </a:solidFill>
                <a:latin typeface="+mn-lt"/>
              </a:rPr>
              <a:t>Investice do vašeho </a:t>
            </a:r>
          </a:p>
          <a:p>
            <a:r>
              <a:rPr lang="cs-CZ" sz="2400" dirty="0">
                <a:solidFill>
                  <a:srgbClr val="00B0F0"/>
                </a:solidFill>
                <a:latin typeface="+mn-lt"/>
              </a:rPr>
              <a:t>růstu novými způsoby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0D1D946-0DA2-43F0-8D0E-60F51A1709D7}"/>
              </a:ext>
            </a:extLst>
          </p:cNvPr>
          <p:cNvSpPr txBox="1"/>
          <p:nvPr/>
        </p:nvSpPr>
        <p:spPr>
          <a:xfrm>
            <a:off x="9636558" y="2939425"/>
            <a:ext cx="2245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>
                <a:solidFill>
                  <a:srgbClr val="00B0F0"/>
                </a:solidFill>
                <a:latin typeface="+mn-lt"/>
              </a:rPr>
              <a:t>Máte čas </a:t>
            </a:r>
          </a:p>
          <a:p>
            <a:r>
              <a:rPr lang="cs-CZ" sz="2400">
                <a:solidFill>
                  <a:srgbClr val="00B0F0"/>
                </a:solidFill>
                <a:latin typeface="+mn-lt"/>
              </a:rPr>
              <a:t>na přípravu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5CAED38-5DAF-4196-ABB4-33B5B58A0169}"/>
              </a:ext>
            </a:extLst>
          </p:cNvPr>
          <p:cNvSpPr txBox="1"/>
          <p:nvPr/>
        </p:nvSpPr>
        <p:spPr>
          <a:xfrm>
            <a:off x="741182" y="3660375"/>
            <a:ext cx="26190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  <a:latin typeface="+mn-lt"/>
              </a:rPr>
              <a:t>Naše programy, které odpovídají šesti oblastem řešení a </a:t>
            </a:r>
          </a:p>
          <a:p>
            <a:r>
              <a:rPr lang="cs-CZ" sz="1400" dirty="0">
                <a:solidFill>
                  <a:srgbClr val="000000"/>
                </a:solidFill>
                <a:latin typeface="+mn-lt"/>
              </a:rPr>
              <a:t>Microsoft Cloud. </a:t>
            </a:r>
          </a:p>
          <a:p>
            <a:r>
              <a:rPr lang="cs-CZ" sz="1400" dirty="0">
                <a:solidFill>
                  <a:srgbClr val="000000"/>
                </a:solidFill>
                <a:latin typeface="+mn-lt"/>
              </a:rPr>
              <a:t>Prokažte schopnosti své organizace v oblasti  zajišťování úspěchu zákazníků  v souladu s tím, jak společnost Microsoft vstupuje na trh a kde je poptávka ze strany zákazníků.</a:t>
            </a:r>
          </a:p>
          <a:p>
            <a:endParaRPr lang="cs-CZ" sz="1400" dirty="0">
              <a:solidFill>
                <a:srgbClr val="000000"/>
              </a:solidFill>
              <a:latin typeface="+mn-lt"/>
            </a:endParaRPr>
          </a:p>
          <a:p>
            <a:r>
              <a:rPr lang="cs-CZ" sz="1400" b="1" dirty="0">
                <a:solidFill>
                  <a:srgbClr val="000000"/>
                </a:solidFill>
                <a:latin typeface="+mn-lt"/>
              </a:rPr>
              <a:t>Od 18 kategoriím do 6 nových oblastí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EC02D80-067D-46FC-8143-772EE7D56E74}"/>
              </a:ext>
            </a:extLst>
          </p:cNvPr>
          <p:cNvSpPr txBox="1"/>
          <p:nvPr/>
        </p:nvSpPr>
        <p:spPr>
          <a:xfrm>
            <a:off x="3448210" y="3673075"/>
            <a:ext cx="22451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  <a:latin typeface="+mn-lt"/>
              </a:rPr>
              <a:t>Představujeme nové hodnocení  schopností partnera, které komplexně měří technické schopnosti vaší organizace pro dosažení úspěchu zákazníků.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77C6C1E-5804-4C75-BF94-995F04F6D4AA}"/>
              </a:ext>
            </a:extLst>
          </p:cNvPr>
          <p:cNvSpPr txBox="1"/>
          <p:nvPr/>
        </p:nvSpPr>
        <p:spPr>
          <a:xfrm>
            <a:off x="6528681" y="3660375"/>
            <a:ext cx="23880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cs-CZ" dirty="0"/>
              <a:t>Investujeme do podpory rozvoje podnikání, zlepšení </a:t>
            </a:r>
          </a:p>
          <a:p>
            <a:r>
              <a:rPr lang="cs-CZ" dirty="0"/>
              <a:t>oslovení zákazníků a expanze prostřednictvím technických dovedností a schopností.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BB97B38-458D-451E-A525-B3C3A557ADB0}"/>
              </a:ext>
            </a:extLst>
          </p:cNvPr>
          <p:cNvSpPr txBox="1"/>
          <p:nvPr/>
        </p:nvSpPr>
        <p:spPr>
          <a:xfrm>
            <a:off x="9636558" y="3675292"/>
            <a:ext cx="23880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  <a:latin typeface="+mn-lt"/>
              </a:rPr>
              <a:t>Od dubna je možné vše vidět v Partner Center. Začněte hned a podívejte se, co tyto změny znamenají pro vaši organizaci, a zhodnoťte, jak jsou v souladu s vašimi strategickými obchodními plány.</a:t>
            </a:r>
          </a:p>
        </p:txBody>
      </p:sp>
    </p:spTree>
    <p:extLst>
      <p:ext uri="{BB962C8B-B14F-4D97-AF65-F5344CB8AC3E}">
        <p14:creationId xmlns:p14="http://schemas.microsoft.com/office/powerpoint/2010/main" val="23825555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A3A38423-639C-4F6A-BA70-8EE860D36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2" y="655638"/>
            <a:ext cx="11645347" cy="792162"/>
          </a:xfrm>
        </p:spPr>
        <p:txBody>
          <a:bodyPr/>
          <a:lstStyle/>
          <a:p>
            <a:r>
              <a:rPr lang="cs-CZ" sz="2800" dirty="0"/>
              <a:t>Požadavky na </a:t>
            </a:r>
            <a:r>
              <a:rPr lang="de-DE" sz="2800" dirty="0"/>
              <a:t>Business </a:t>
            </a:r>
            <a:r>
              <a:rPr lang="de-DE" sz="2800" dirty="0" err="1"/>
              <a:t>Applications</a:t>
            </a:r>
            <a:r>
              <a:rPr lang="de-DE" sz="2800" dirty="0"/>
              <a:t>: Customer </a:t>
            </a:r>
            <a:r>
              <a:rPr lang="de-DE" sz="2800" dirty="0" err="1"/>
              <a:t>Success</a:t>
            </a:r>
            <a:r>
              <a:rPr lang="cs-CZ" sz="2800" dirty="0"/>
              <a:t> – </a:t>
            </a:r>
            <a:r>
              <a:rPr lang="cs-CZ" sz="2800" dirty="0" err="1"/>
              <a:t>Usage</a:t>
            </a:r>
            <a:r>
              <a:rPr lang="cs-CZ" sz="2800" dirty="0"/>
              <a:t> </a:t>
            </a:r>
            <a:r>
              <a:rPr lang="cs-CZ" sz="2800" dirty="0" err="1"/>
              <a:t>growth</a:t>
            </a:r>
            <a:r>
              <a:rPr lang="cs-CZ" sz="2800" dirty="0"/>
              <a:t> – 30b.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82DC6EB-EC27-4D45-812E-011FF37797EC}"/>
              </a:ext>
            </a:extLst>
          </p:cNvPr>
          <p:cNvSpPr txBox="1"/>
          <p:nvPr/>
        </p:nvSpPr>
        <p:spPr>
          <a:xfrm>
            <a:off x="152400" y="2249432"/>
            <a:ext cx="11887200" cy="36009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  <a:latin typeface="+mn-lt"/>
              </a:rPr>
              <a:t>Body za tento ukazatel se vypočítávají na základě </a:t>
            </a:r>
            <a:r>
              <a:rPr lang="cs-CZ" sz="1400" dirty="0" err="1">
                <a:solidFill>
                  <a:srgbClr val="000000"/>
                </a:solidFill>
                <a:latin typeface="+mn-lt"/>
              </a:rPr>
              <a:t>Monthly</a:t>
            </a:r>
            <a:r>
              <a:rPr lang="cs-CZ" sz="1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+mn-lt"/>
              </a:rPr>
              <a:t>consumption</a:t>
            </a:r>
            <a:r>
              <a:rPr lang="cs-CZ" sz="1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+mn-lt"/>
              </a:rPr>
              <a:t>value</a:t>
            </a:r>
            <a:r>
              <a:rPr lang="cs-CZ" sz="1400" dirty="0">
                <a:solidFill>
                  <a:srgbClr val="000000"/>
                </a:solidFill>
                <a:latin typeface="+mn-lt"/>
              </a:rPr>
              <a:t>, který je definován jako:</a:t>
            </a:r>
          </a:p>
          <a:p>
            <a:endParaRPr lang="en-US" sz="1400" dirty="0">
              <a:solidFill>
                <a:srgbClr val="000000"/>
              </a:solidFill>
              <a:latin typeface="+mn-lt"/>
            </a:endParaRPr>
          </a:p>
          <a:p>
            <a:r>
              <a:rPr lang="cs-CZ" sz="1600" b="1" dirty="0">
                <a:solidFill>
                  <a:srgbClr val="000000"/>
                </a:solidFill>
                <a:latin typeface="+mn-lt"/>
              </a:rPr>
              <a:t>Měsíční nárůst hodnoty spotřeby je definován jako nárůst spotřeby (měsíční počet aktivních uživatelů nebo kapacita) vynásobený</a:t>
            </a:r>
          </a:p>
          <a:p>
            <a:r>
              <a:rPr lang="cs-CZ" sz="1600" b="1" dirty="0">
                <a:solidFill>
                  <a:srgbClr val="000000"/>
                </a:solidFill>
                <a:latin typeface="+mn-lt"/>
              </a:rPr>
              <a:t>mírou spotřeby v celé zákaznické základně za posledních 12 měsíců.</a:t>
            </a:r>
          </a:p>
          <a:p>
            <a:endParaRPr lang="en-US" sz="1400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+mn-lt"/>
              </a:rPr>
              <a:t>Měsíční ukazatel růstu hodnoty spotřeby porovnává aktuální měsíc s výchozím stavem před 12 měsíci.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+mn-lt"/>
              </a:rPr>
              <a:t>Měsíční hodnota spotřeby se vypočítává na konci každého měsíce.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+mn-lt"/>
                <a:cs typeface="Arial"/>
              </a:rPr>
              <a:t>Měsíční růst hodnoty spotřeby je definován odlišně pro partnery působící na větších trzích a na ostatních trzích.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+mn-lt"/>
              </a:rPr>
              <a:t>Aby mohli partneři na větších trzích získat body, musí mít před 12 měsíci základní hodnotu alespoň 100 000 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consumption value units </a:t>
            </a:r>
            <a:r>
              <a:rPr lang="cs-CZ" sz="1400" dirty="0">
                <a:solidFill>
                  <a:srgbClr val="000000"/>
                </a:solidFill>
                <a:latin typeface="+mn-lt"/>
              </a:rPr>
              <a:t>v celé své zákaznické základně.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+mn-lt"/>
              </a:rPr>
              <a:t>Aby mohli partneři na ostatních trzích získat body, musí mít před 12 měsíci základní hodnotu alespoň 50 000 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consumption value units </a:t>
            </a:r>
            <a:r>
              <a:rPr lang="cs-CZ" sz="1400" dirty="0">
                <a:solidFill>
                  <a:srgbClr val="000000"/>
                </a:solidFill>
                <a:latin typeface="+mn-lt"/>
              </a:rPr>
              <a:t>v celé své zákaznické základně.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+mn-lt"/>
              </a:rPr>
              <a:t>Tento ukazatel bude používat PAL pro úlohy </a:t>
            </a:r>
            <a:r>
              <a:rPr lang="cs-CZ" sz="1400" dirty="0" err="1">
                <a:solidFill>
                  <a:srgbClr val="000000"/>
                </a:solidFill>
                <a:latin typeface="+mn-lt"/>
              </a:rPr>
              <a:t>Power</a:t>
            </a:r>
            <a:r>
              <a:rPr lang="cs-CZ" sz="1400" dirty="0">
                <a:solidFill>
                  <a:srgbClr val="000000"/>
                </a:solidFill>
                <a:latin typeface="+mn-lt"/>
              </a:rPr>
              <a:t> Platform a Customer </a:t>
            </a:r>
            <a:r>
              <a:rPr lang="cs-CZ" sz="1400" dirty="0" err="1">
                <a:solidFill>
                  <a:srgbClr val="000000"/>
                </a:solidFill>
                <a:latin typeface="+mn-lt"/>
              </a:rPr>
              <a:t>Insights</a:t>
            </a:r>
            <a:r>
              <a:rPr lang="cs-CZ" sz="1400" dirty="0">
                <a:solidFill>
                  <a:srgbClr val="000000"/>
                </a:solidFill>
                <a:latin typeface="+mn-lt"/>
              </a:rPr>
              <a:t> (kde se asociace hodnot měsíční spotřeby partnera bude vyskytovat na úrovni prostředků, nikoli na úrovni předplatného) a asociace předplatného pro úlohy Dynamics.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+mn-lt"/>
              </a:rPr>
              <a:t>Zdroje se liší podle úlohy. 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For Power BI it is a dataset. For Power Apps it is a production app. For Power Automate it is a production flow. For Customer Insights it is Customer Profiles.</a:t>
            </a:r>
            <a:endParaRPr lang="cs-CZ" sz="1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5DD56B5-28FE-4074-A4BC-F4A56EAB6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2807" y="1457270"/>
            <a:ext cx="846793" cy="7921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85F21B-38F1-4DB5-B230-FFB33F546E43}"/>
              </a:ext>
            </a:extLst>
          </p:cNvPr>
          <p:cNvSpPr txBox="1"/>
          <p:nvPr/>
        </p:nvSpPr>
        <p:spPr>
          <a:xfrm>
            <a:off x="152400" y="1787767"/>
            <a:ext cx="514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algn="l"/>
            <a:r>
              <a:rPr lang="cs-CZ" b="1" i="0" dirty="0" err="1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Monthly</a:t>
            </a:r>
            <a:r>
              <a:rPr lang="cs-CZ" b="1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cs-CZ" b="1" i="0" dirty="0" err="1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consumption</a:t>
            </a:r>
            <a:r>
              <a:rPr lang="cs-CZ" b="1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cs-CZ" b="1" i="0" dirty="0" err="1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value</a:t>
            </a:r>
            <a:endParaRPr lang="cs-CZ" b="1" i="0" dirty="0">
              <a:solidFill>
                <a:srgbClr val="171717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69C6D5-E1D8-4A4A-B641-B83D8881EC34}"/>
              </a:ext>
            </a:extLst>
          </p:cNvPr>
          <p:cNvSpPr txBox="1"/>
          <p:nvPr/>
        </p:nvSpPr>
        <p:spPr>
          <a:xfrm>
            <a:off x="507343" y="1469961"/>
            <a:ext cx="10685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>
                <a:latin typeface="+mn-lt"/>
              </a:rPr>
              <a:t>Růst v používání: Objem využití Dynamics 365 a Power Platform a nárůst spotřeby za sledované 12měsíční období od zákazníků nárokovaných partnerem nebo s ním spojených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10DEFC-9980-4C36-A811-A17A20B85028}"/>
              </a:ext>
            </a:extLst>
          </p:cNvPr>
          <p:cNvSpPr txBox="1"/>
          <p:nvPr/>
        </p:nvSpPr>
        <p:spPr>
          <a:xfrm>
            <a:off x="476568" y="6288437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>
                <a:latin typeface="+mn-lt"/>
              </a:rPr>
              <a:t>* Všechna data a požadavky se mohou změnit.</a:t>
            </a:r>
          </a:p>
        </p:txBody>
      </p:sp>
    </p:spTree>
    <p:extLst>
      <p:ext uri="{BB962C8B-B14F-4D97-AF65-F5344CB8AC3E}">
        <p14:creationId xmlns:p14="http://schemas.microsoft.com/office/powerpoint/2010/main" val="3846094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B82DC6EB-EC27-4D45-812E-011FF37797EC}"/>
              </a:ext>
            </a:extLst>
          </p:cNvPr>
          <p:cNvSpPr txBox="1"/>
          <p:nvPr/>
        </p:nvSpPr>
        <p:spPr>
          <a:xfrm>
            <a:off x="514350" y="2296952"/>
            <a:ext cx="11163300" cy="26776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  <a:latin typeface="+mn-lt"/>
              </a:rPr>
              <a:t>Body tohoto ukazatele se vypočítávají takto:</a:t>
            </a:r>
          </a:p>
          <a:p>
            <a:endParaRPr lang="en-US" sz="1400" dirty="0">
              <a:solidFill>
                <a:srgbClr val="000000"/>
              </a:solidFill>
              <a:latin typeface="+mn-lt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+mn-lt"/>
                <a:cs typeface="Arial"/>
              </a:rPr>
              <a:t> Nasazení nastane, když jedna ze zadaných úloh překročí hodnotu MIN měsíční spotřeby u zákazníka během sledovaného dvanáctiměsíčního období.</a:t>
            </a:r>
            <a:endParaRPr lang="en-US" sz="1400" dirty="0">
              <a:solidFill>
                <a:srgbClr val="000000"/>
              </a:solidFill>
              <a:latin typeface="+mn-lt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+mn-lt"/>
                <a:cs typeface="Arial"/>
              </a:rPr>
              <a:t>Nové nasazení počítá počet nasazení, která mají v aktuálním měsíci hodnotu MIN měsíční spotřeby, a odečítá počet úloh, které měly hodnotu MIN měsíční spotřeby před dvanácti měsíci.</a:t>
            </a:r>
            <a:endParaRPr lang="en-US" sz="1400" dirty="0">
              <a:solidFill>
                <a:srgbClr val="000000"/>
              </a:solidFill>
              <a:latin typeface="+mn-lt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+mn-lt"/>
              </a:rPr>
              <a:t>U větších trhů musí každé nové nasazení překročit hodnotu měsíční spotřeby 10 000. U ostatních trhů musí každé nové nasazení překročit hodnotu měsíční spotřeby 5 000.</a:t>
            </a:r>
            <a:endParaRPr lang="en-US" sz="1400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+mn-lt"/>
                <a:cs typeface="Arial"/>
              </a:rPr>
              <a:t>Tento ukazatel bude používat PAL pro úlohy </a:t>
            </a:r>
            <a:r>
              <a:rPr lang="cs-CZ" sz="1400" dirty="0" err="1">
                <a:solidFill>
                  <a:srgbClr val="000000"/>
                </a:solidFill>
                <a:latin typeface="+mn-lt"/>
                <a:cs typeface="Arial"/>
              </a:rPr>
              <a:t>Power</a:t>
            </a:r>
            <a:r>
              <a:rPr lang="cs-CZ" sz="1400" dirty="0">
                <a:solidFill>
                  <a:srgbClr val="000000"/>
                </a:solidFill>
                <a:latin typeface="+mn-lt"/>
                <a:cs typeface="Arial"/>
              </a:rPr>
              <a:t> Platform a Customer </a:t>
            </a:r>
            <a:r>
              <a:rPr lang="cs-CZ" sz="1400" dirty="0" err="1">
                <a:solidFill>
                  <a:srgbClr val="000000"/>
                </a:solidFill>
                <a:latin typeface="+mn-lt"/>
                <a:cs typeface="Arial"/>
              </a:rPr>
              <a:t>Insights</a:t>
            </a:r>
            <a:r>
              <a:rPr lang="cs-CZ" sz="1400" dirty="0">
                <a:solidFill>
                  <a:srgbClr val="000000"/>
                </a:solidFill>
                <a:latin typeface="+mn-lt"/>
                <a:cs typeface="Arial"/>
              </a:rPr>
              <a:t> (kde se asociace hodnot měsíční spotřeby partnera bude vyskytovat na úrovni prostředků, nikoli na úrovni předplatného) a asociace předplatného pro úlohy Dynamics.</a:t>
            </a:r>
            <a:endParaRPr lang="en-US" sz="1400" dirty="0">
              <a:solidFill>
                <a:srgbClr val="000000"/>
              </a:solidFill>
              <a:latin typeface="+mn-lt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+mn-lt"/>
              </a:rPr>
              <a:t>Zdroje se liší podle úlohy. 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For Power BI it is a dataset. For Power Apps it is a production app. For Power Automate it is a production flow. For Customer Insights it is Customer Profiles.</a:t>
            </a:r>
            <a:endParaRPr lang="cs-CZ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7E199D79-697E-4734-AAAA-2C0B8BBC8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55638"/>
            <a:ext cx="11595462" cy="792162"/>
          </a:xfrm>
        </p:spPr>
        <p:txBody>
          <a:bodyPr/>
          <a:lstStyle/>
          <a:p>
            <a:r>
              <a:rPr lang="cs-CZ" sz="2800" dirty="0"/>
              <a:t>Požadavky na </a:t>
            </a:r>
            <a:r>
              <a:rPr lang="de-DE" sz="2800" dirty="0"/>
              <a:t>Business </a:t>
            </a:r>
            <a:r>
              <a:rPr lang="de-DE" sz="2800" dirty="0" err="1"/>
              <a:t>Applications</a:t>
            </a:r>
            <a:r>
              <a:rPr lang="de-DE" sz="2800" dirty="0"/>
              <a:t>: Customer </a:t>
            </a:r>
            <a:r>
              <a:rPr lang="de-DE" sz="2800" dirty="0" err="1"/>
              <a:t>Success</a:t>
            </a:r>
            <a:r>
              <a:rPr lang="cs-CZ" sz="2800" dirty="0"/>
              <a:t> – </a:t>
            </a:r>
            <a:r>
              <a:rPr lang="cs-CZ" sz="2800" dirty="0" err="1"/>
              <a:t>Deployment</a:t>
            </a:r>
            <a:r>
              <a:rPr lang="cs-CZ" sz="2800" dirty="0"/>
              <a:t> -20b.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A624D63-839A-4FC6-BC2F-814F2BCC3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6468" y="1504790"/>
            <a:ext cx="891182" cy="7921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F0657B-F376-4D2C-BB34-69D54C83A933}"/>
              </a:ext>
            </a:extLst>
          </p:cNvPr>
          <p:cNvSpPr txBox="1"/>
          <p:nvPr/>
        </p:nvSpPr>
        <p:spPr>
          <a:xfrm>
            <a:off x="514350" y="1835287"/>
            <a:ext cx="3874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cs-CZ" dirty="0"/>
              <a:t>Cesta ke způsobilosti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26CCF0-D776-4F7C-8BC6-480252D09A5E}"/>
              </a:ext>
            </a:extLst>
          </p:cNvPr>
          <p:cNvSpPr txBox="1"/>
          <p:nvPr/>
        </p:nvSpPr>
        <p:spPr>
          <a:xfrm>
            <a:off x="514350" y="1439206"/>
            <a:ext cx="10382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>
                <a:latin typeface="+mn-lt"/>
              </a:rPr>
              <a:t>Nasazení Počet čistých nových služeb nasazení Dynamics 365 a Power Platform, které překročí práh používání v posledním 12měsíčním období od zákazníků nárokovaných partnerem nebo s ním spojených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E7FFE1-D457-4B75-808C-8BB605BAED30}"/>
              </a:ext>
            </a:extLst>
          </p:cNvPr>
          <p:cNvSpPr txBox="1"/>
          <p:nvPr/>
        </p:nvSpPr>
        <p:spPr>
          <a:xfrm>
            <a:off x="476568" y="6288437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>
                <a:latin typeface="+mn-lt"/>
              </a:rPr>
              <a:t>* Všechna data a požadavky se mohou změnit.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E59800-979B-0765-5A4F-40F2B4D6FF52}"/>
              </a:ext>
            </a:extLst>
          </p:cNvPr>
          <p:cNvSpPr txBox="1"/>
          <p:nvPr/>
        </p:nvSpPr>
        <p:spPr>
          <a:xfrm>
            <a:off x="533400" y="5002033"/>
            <a:ext cx="97309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Larger markets</a:t>
            </a:r>
            <a:r>
              <a:rPr lang="en-US" sz="1600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: Each qualifying deployment gives you </a:t>
            </a:r>
            <a:r>
              <a:rPr lang="en-US" sz="1600" b="1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two points</a:t>
            </a:r>
            <a:r>
              <a:rPr lang="en-US" sz="1600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, up to a maximum of 20 points obtained for 10 new deployments.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Other markets</a:t>
            </a:r>
            <a:r>
              <a:rPr lang="en-US" sz="1600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: Each qualifying deployment gives you </a:t>
            </a:r>
            <a:r>
              <a:rPr lang="en-US" sz="1600" b="1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four points</a:t>
            </a:r>
            <a:r>
              <a:rPr lang="en-US" sz="1600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, up to a maximum of 20 points obtained for five new deployments.</a:t>
            </a:r>
          </a:p>
        </p:txBody>
      </p:sp>
    </p:spTree>
    <p:extLst>
      <p:ext uri="{BB962C8B-B14F-4D97-AF65-F5344CB8AC3E}">
        <p14:creationId xmlns:p14="http://schemas.microsoft.com/office/powerpoint/2010/main" val="1956826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18F6BA5-F799-48F5-A1C6-CFBE4E6525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Stav partnera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D037F6C4-EBFC-442D-ADD2-CC8D3651C0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Zkontrolujte svůj stav Partnera pro řešení v Centru pro partnery</a:t>
            </a:r>
          </a:p>
        </p:txBody>
      </p:sp>
    </p:spTree>
    <p:extLst>
      <p:ext uri="{BB962C8B-B14F-4D97-AF65-F5344CB8AC3E}">
        <p14:creationId xmlns:p14="http://schemas.microsoft.com/office/powerpoint/2010/main" val="41563989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7E199D79-697E-4734-AAAA-2C0B8BBC8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55638"/>
            <a:ext cx="11595462" cy="792162"/>
          </a:xfrm>
        </p:spPr>
        <p:txBody>
          <a:bodyPr/>
          <a:lstStyle/>
          <a:p>
            <a:r>
              <a:rPr lang="cs-CZ"/>
              <a:t>Microsoft Partner Program v PAC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396829-1D69-470F-9960-46901CBBCB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5" t="4293" r="2767" b="3784"/>
          <a:stretch/>
        </p:blipFill>
        <p:spPr>
          <a:xfrm>
            <a:off x="533400" y="2295786"/>
            <a:ext cx="2462213" cy="16198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08160F-1F1B-49DD-956A-B0CC02C89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231" y="2295786"/>
            <a:ext cx="2486025" cy="16954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7D7DFC-7B7E-4D53-9C7A-6CD242CE7F67}"/>
              </a:ext>
            </a:extLst>
          </p:cNvPr>
          <p:cNvSpPr txBox="1"/>
          <p:nvPr/>
        </p:nvSpPr>
        <p:spPr>
          <a:xfrm>
            <a:off x="533400" y="4448659"/>
            <a:ext cx="22288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>
                <a:solidFill>
                  <a:schemeClr val="accent1"/>
                </a:solidFill>
                <a:latin typeface="+mn-lt"/>
              </a:rPr>
              <a:t>Tlačítko </a:t>
            </a:r>
            <a:r>
              <a:rPr lang="cs-CZ" sz="1400" b="1">
                <a:solidFill>
                  <a:schemeClr val="accent1"/>
                </a:solidFill>
                <a:latin typeface="+mn-lt"/>
              </a:rPr>
              <a:t>Membership</a:t>
            </a:r>
            <a:r>
              <a:rPr lang="cs-CZ" sz="1400">
                <a:solidFill>
                  <a:schemeClr val="accent1"/>
                </a:solidFill>
                <a:latin typeface="+mn-lt"/>
              </a:rPr>
              <a:t> zobrazuje přehled o stavu jednotlivých označení a také podrobný pohled na body podle kategorií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6F192E-EFF6-46AD-96CD-B63A0DA4B4CF}"/>
              </a:ext>
            </a:extLst>
          </p:cNvPr>
          <p:cNvSpPr txBox="1"/>
          <p:nvPr/>
        </p:nvSpPr>
        <p:spPr>
          <a:xfrm>
            <a:off x="5988231" y="4448659"/>
            <a:ext cx="29268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>
                <a:solidFill>
                  <a:schemeClr val="accent1"/>
                </a:solidFill>
                <a:latin typeface="+mn-lt"/>
              </a:rPr>
              <a:t>Tlačítko </a:t>
            </a:r>
            <a:r>
              <a:rPr lang="cs-CZ" sz="1400" b="1">
                <a:solidFill>
                  <a:schemeClr val="accent1"/>
                </a:solidFill>
                <a:latin typeface="+mn-lt"/>
              </a:rPr>
              <a:t>Insights </a:t>
            </a:r>
            <a:r>
              <a:rPr lang="cs-CZ" sz="1400">
                <a:solidFill>
                  <a:schemeClr val="accent1"/>
                </a:solidFill>
                <a:latin typeface="+mn-lt"/>
              </a:rPr>
              <a:t>poskytuje další podrobnosti podle označení a také doporučení, jak dosáhnout 70 bodů, k dispozici je rovněž simulátor skóre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B7BA82-4900-4D77-B518-9AB5C6F1B639}"/>
              </a:ext>
            </a:extLst>
          </p:cNvPr>
          <p:cNvSpPr txBox="1"/>
          <p:nvPr/>
        </p:nvSpPr>
        <p:spPr>
          <a:xfrm>
            <a:off x="533400" y="1701314"/>
            <a:ext cx="9284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accent1"/>
                </a:solidFill>
                <a:latin typeface="+mn-lt"/>
              </a:rPr>
              <a:t>V Partner </a:t>
            </a:r>
            <a:r>
              <a:rPr lang="cs-CZ" sz="1400" b="1" dirty="0" err="1">
                <a:solidFill>
                  <a:schemeClr val="accent1"/>
                </a:solidFill>
                <a:latin typeface="+mn-lt"/>
              </a:rPr>
              <a:t>Central</a:t>
            </a:r>
            <a:r>
              <a:rPr lang="cs-CZ" sz="1400" b="1" dirty="0">
                <a:solidFill>
                  <a:schemeClr val="accent1"/>
                </a:solidFill>
                <a:latin typeface="+mn-lt"/>
              </a:rPr>
              <a:t> společnosti Microsoft jsou dvě tlačítka s podrobnostmi o novém programu</a:t>
            </a:r>
          </a:p>
          <a:p>
            <a:r>
              <a:rPr lang="cs-CZ" sz="1400" b="1" dirty="0">
                <a:solidFill>
                  <a:schemeClr val="accent1"/>
                </a:solidFill>
                <a:latin typeface="+mn-lt"/>
              </a:rPr>
              <a:t>Pro zobrazení všech údajů musíte být ADMIN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6BAEFA-4DBC-4D4D-B728-6490E238F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5288" y="2224534"/>
            <a:ext cx="1860646" cy="25909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ADDCCA-E6A8-4991-AAAD-3044F9291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3283" y="2295786"/>
            <a:ext cx="1436523" cy="403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655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7E199D79-697E-4734-AAAA-2C0B8BBC8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55638"/>
            <a:ext cx="11595462" cy="792162"/>
          </a:xfrm>
        </p:spPr>
        <p:txBody>
          <a:bodyPr/>
          <a:lstStyle/>
          <a:p>
            <a:r>
              <a:rPr lang="cs-CZ"/>
              <a:t>Zobrazení Membership: Přehled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1CC3E6-0AE1-494F-BD5D-9B2955D1D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"/>
                    </a14:imgEffect>
                  </a14:imgLayer>
                </a14:imgProps>
              </a:ext>
            </a:extLst>
          </a:blip>
          <a:srcRect r="43449"/>
          <a:stretch/>
        </p:blipFill>
        <p:spPr>
          <a:xfrm>
            <a:off x="538843" y="2915606"/>
            <a:ext cx="3294255" cy="35474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0C2A2C-107F-45F5-A690-04E11EF93A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470" b="11664"/>
          <a:stretch/>
        </p:blipFill>
        <p:spPr>
          <a:xfrm>
            <a:off x="3950683" y="2561841"/>
            <a:ext cx="4582037" cy="39011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C883A3A-84F8-408F-925B-C2DB60540139}"/>
              </a:ext>
            </a:extLst>
          </p:cNvPr>
          <p:cNvSpPr txBox="1"/>
          <p:nvPr/>
        </p:nvSpPr>
        <p:spPr>
          <a:xfrm>
            <a:off x="533400" y="1544240"/>
            <a:ext cx="79209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>
                <a:solidFill>
                  <a:schemeClr val="accent1"/>
                </a:solidFill>
                <a:latin typeface="+mn-lt"/>
              </a:rPr>
              <a:t>V části „Solutions Partner“ vyberte možnost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solidFill>
                  <a:schemeClr val="accent1"/>
                </a:solidFill>
                <a:latin typeface="+mn-lt"/>
              </a:rPr>
              <a:t>Zobrazuje označení a aktuální 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solidFill>
                  <a:schemeClr val="accent1"/>
                </a:solidFill>
                <a:latin typeface="+mn-lt"/>
              </a:rPr>
              <a:t>Kliknutím na zobrazení podrobností </a:t>
            </a:r>
            <a:r>
              <a:rPr lang="cs-CZ" sz="1400" b="1">
                <a:solidFill>
                  <a:schemeClr val="accent1"/>
                </a:solidFill>
                <a:latin typeface="+mn-lt"/>
              </a:rPr>
              <a:t>(1)</a:t>
            </a:r>
            <a:r>
              <a:rPr lang="cs-CZ" sz="1400">
                <a:solidFill>
                  <a:schemeClr val="accent1"/>
                </a:solidFill>
                <a:latin typeface="+mn-lt"/>
              </a:rPr>
              <a:t> zjistíte, kde byly body získány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solidFill>
                  <a:schemeClr val="accent1"/>
                </a:solidFill>
                <a:latin typeface="+mn-lt"/>
              </a:rPr>
              <a:t>Klikněte znovu na View Details </a:t>
            </a:r>
            <a:r>
              <a:rPr lang="cs-CZ" sz="1400" b="1">
                <a:solidFill>
                  <a:schemeClr val="accent1"/>
                </a:solidFill>
                <a:latin typeface="+mn-lt"/>
              </a:rPr>
              <a:t>(2)</a:t>
            </a:r>
            <a:r>
              <a:rPr lang="cs-CZ" sz="1400">
                <a:solidFill>
                  <a:schemeClr val="accent1"/>
                </a:solidFill>
                <a:latin typeface="+mn-lt"/>
              </a:rPr>
              <a:t>, čímž se dostanete ke konkrétním údajům zahrnutým do výpočtu bodů </a:t>
            </a:r>
            <a:r>
              <a:rPr lang="cs-CZ" sz="1400" b="1">
                <a:solidFill>
                  <a:schemeClr val="accent1"/>
                </a:solidFill>
                <a:latin typeface="+mn-lt"/>
              </a:rPr>
              <a:t>(3)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F83886-9246-4190-BF71-CA7B192CDFD9}"/>
              </a:ext>
            </a:extLst>
          </p:cNvPr>
          <p:cNvSpPr/>
          <p:nvPr/>
        </p:nvSpPr>
        <p:spPr>
          <a:xfrm>
            <a:off x="2028825" y="3800475"/>
            <a:ext cx="600075" cy="247650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9CA0C0-3E32-4A2F-8455-F204BE5E1553}"/>
              </a:ext>
            </a:extLst>
          </p:cNvPr>
          <p:cNvSpPr/>
          <p:nvPr/>
        </p:nvSpPr>
        <p:spPr>
          <a:xfrm>
            <a:off x="2028825" y="5467350"/>
            <a:ext cx="600075" cy="247650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E79770-381A-4F7F-B05B-D1A9C9167A29}"/>
              </a:ext>
            </a:extLst>
          </p:cNvPr>
          <p:cNvSpPr/>
          <p:nvPr/>
        </p:nvSpPr>
        <p:spPr>
          <a:xfrm>
            <a:off x="4400550" y="4867275"/>
            <a:ext cx="2333625" cy="247650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117168-6C7A-4E32-98C4-7D8ED7B0876B}"/>
              </a:ext>
            </a:extLst>
          </p:cNvPr>
          <p:cNvSpPr txBox="1"/>
          <p:nvPr/>
        </p:nvSpPr>
        <p:spPr>
          <a:xfrm>
            <a:off x="1695803" y="3770411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>
                <a:solidFill>
                  <a:schemeClr val="accent1"/>
                </a:solidFill>
                <a:latin typeface="+mn-lt"/>
              </a:rPr>
              <a:t>(</a:t>
            </a:r>
            <a:r>
              <a:rPr lang="cs-CZ" sz="1400" b="1">
                <a:latin typeface="+mn-lt"/>
              </a:rPr>
              <a:t>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841876-9D06-4B75-BB5B-423A593CB6AC}"/>
              </a:ext>
            </a:extLst>
          </p:cNvPr>
          <p:cNvSpPr txBox="1"/>
          <p:nvPr/>
        </p:nvSpPr>
        <p:spPr>
          <a:xfrm>
            <a:off x="4302955" y="4519551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>
                <a:solidFill>
                  <a:schemeClr val="accent1"/>
                </a:solidFill>
                <a:latin typeface="+mn-lt"/>
              </a:rPr>
              <a:t>(</a:t>
            </a:r>
            <a:r>
              <a:rPr lang="cs-CZ" sz="1400" b="1">
                <a:latin typeface="+mn-lt"/>
              </a:rPr>
              <a:t>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E1EF2B-C3BA-4CC4-A206-F487732CB0A8}"/>
              </a:ext>
            </a:extLst>
          </p:cNvPr>
          <p:cNvSpPr txBox="1"/>
          <p:nvPr/>
        </p:nvSpPr>
        <p:spPr>
          <a:xfrm>
            <a:off x="8504498" y="1901009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>
                <a:solidFill>
                  <a:schemeClr val="accent1"/>
                </a:solidFill>
                <a:latin typeface="+mn-lt"/>
              </a:rPr>
              <a:t>(</a:t>
            </a:r>
            <a:r>
              <a:rPr lang="cs-CZ" sz="1400" b="1">
                <a:latin typeface="+mn-lt"/>
              </a:rPr>
              <a:t>3)</a:t>
            </a:r>
          </a:p>
        </p:txBody>
      </p:sp>
    </p:spTree>
    <p:extLst>
      <p:ext uri="{BB962C8B-B14F-4D97-AF65-F5344CB8AC3E}">
        <p14:creationId xmlns:p14="http://schemas.microsoft.com/office/powerpoint/2010/main" val="732219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71CC3E6-0AE1-494F-BD5D-9B2955D1D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"/>
                    </a14:imgEffect>
                  </a14:imgLayer>
                </a14:imgProps>
              </a:ext>
            </a:extLst>
          </a:blip>
          <a:srcRect r="43449"/>
          <a:stretch/>
        </p:blipFill>
        <p:spPr>
          <a:xfrm>
            <a:off x="538843" y="2915606"/>
            <a:ext cx="3294255" cy="35474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0C2A2C-107F-45F5-A690-04E11EF93A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470" b="11664"/>
          <a:stretch/>
        </p:blipFill>
        <p:spPr>
          <a:xfrm>
            <a:off x="3950683" y="2561841"/>
            <a:ext cx="4582037" cy="39011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38AF6C-6019-4836-A209-7EA6D67AE3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4514"/>
          <a:stretch/>
        </p:blipFill>
        <p:spPr>
          <a:xfrm>
            <a:off x="8527277" y="2351713"/>
            <a:ext cx="3125880" cy="374061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C883A3A-84F8-408F-925B-C2DB60540139}"/>
              </a:ext>
            </a:extLst>
          </p:cNvPr>
          <p:cNvSpPr txBox="1"/>
          <p:nvPr/>
        </p:nvSpPr>
        <p:spPr>
          <a:xfrm>
            <a:off x="533400" y="1544240"/>
            <a:ext cx="79209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>
                <a:solidFill>
                  <a:schemeClr val="accent1"/>
                </a:solidFill>
                <a:latin typeface="+mn-lt"/>
              </a:rPr>
              <a:t>V části „Solutions Partner“ vyberte možnost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solidFill>
                  <a:schemeClr val="accent1"/>
                </a:solidFill>
                <a:latin typeface="+mn-lt"/>
              </a:rPr>
              <a:t>Zobrazuje označení a aktuální 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solidFill>
                  <a:schemeClr val="accent1"/>
                </a:solidFill>
                <a:latin typeface="+mn-lt"/>
              </a:rPr>
              <a:t>Kliknutím na zobrazení podrobností </a:t>
            </a:r>
            <a:r>
              <a:rPr lang="cs-CZ" sz="1400" b="1">
                <a:solidFill>
                  <a:schemeClr val="accent1"/>
                </a:solidFill>
                <a:latin typeface="+mn-lt"/>
              </a:rPr>
              <a:t>(1)</a:t>
            </a:r>
            <a:r>
              <a:rPr lang="cs-CZ" sz="1400">
                <a:solidFill>
                  <a:schemeClr val="accent1"/>
                </a:solidFill>
                <a:latin typeface="+mn-lt"/>
              </a:rPr>
              <a:t> zjistíte, kde byly body získány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solidFill>
                  <a:schemeClr val="accent1"/>
                </a:solidFill>
                <a:latin typeface="+mn-lt"/>
              </a:rPr>
              <a:t>Klikněte znovu na View Details </a:t>
            </a:r>
            <a:r>
              <a:rPr lang="cs-CZ" sz="1400" b="1">
                <a:solidFill>
                  <a:schemeClr val="accent1"/>
                </a:solidFill>
                <a:latin typeface="+mn-lt"/>
              </a:rPr>
              <a:t>(2)</a:t>
            </a:r>
            <a:r>
              <a:rPr lang="cs-CZ" sz="1400">
                <a:solidFill>
                  <a:schemeClr val="accent1"/>
                </a:solidFill>
                <a:latin typeface="+mn-lt"/>
              </a:rPr>
              <a:t>, čímž se dostanete ke konkrétním údajům zahrnutým do výpočtu bodů </a:t>
            </a:r>
            <a:r>
              <a:rPr lang="cs-CZ" sz="1400" b="1">
                <a:solidFill>
                  <a:schemeClr val="accent1"/>
                </a:solidFill>
                <a:latin typeface="+mn-lt"/>
              </a:rPr>
              <a:t>(3)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F83886-9246-4190-BF71-CA7B192CDFD9}"/>
              </a:ext>
            </a:extLst>
          </p:cNvPr>
          <p:cNvSpPr/>
          <p:nvPr/>
        </p:nvSpPr>
        <p:spPr>
          <a:xfrm>
            <a:off x="2028825" y="3800475"/>
            <a:ext cx="600075" cy="247650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9CA0C0-3E32-4A2F-8455-F204BE5E1553}"/>
              </a:ext>
            </a:extLst>
          </p:cNvPr>
          <p:cNvSpPr/>
          <p:nvPr/>
        </p:nvSpPr>
        <p:spPr>
          <a:xfrm>
            <a:off x="2028825" y="5467350"/>
            <a:ext cx="600075" cy="247650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E79770-381A-4F7F-B05B-D1A9C9167A29}"/>
              </a:ext>
            </a:extLst>
          </p:cNvPr>
          <p:cNvSpPr/>
          <p:nvPr/>
        </p:nvSpPr>
        <p:spPr>
          <a:xfrm>
            <a:off x="4400550" y="4867275"/>
            <a:ext cx="2333625" cy="247650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117168-6C7A-4E32-98C4-7D8ED7B0876B}"/>
              </a:ext>
            </a:extLst>
          </p:cNvPr>
          <p:cNvSpPr txBox="1"/>
          <p:nvPr/>
        </p:nvSpPr>
        <p:spPr>
          <a:xfrm>
            <a:off x="1695803" y="3770411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>
                <a:solidFill>
                  <a:schemeClr val="accent1"/>
                </a:solidFill>
                <a:latin typeface="+mn-lt"/>
              </a:rPr>
              <a:t>(</a:t>
            </a:r>
            <a:r>
              <a:rPr lang="cs-CZ" sz="1400" b="1">
                <a:latin typeface="+mn-lt"/>
              </a:rPr>
              <a:t>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841876-9D06-4B75-BB5B-423A593CB6AC}"/>
              </a:ext>
            </a:extLst>
          </p:cNvPr>
          <p:cNvSpPr txBox="1"/>
          <p:nvPr/>
        </p:nvSpPr>
        <p:spPr>
          <a:xfrm>
            <a:off x="4302955" y="4519551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>
                <a:solidFill>
                  <a:schemeClr val="accent1"/>
                </a:solidFill>
                <a:latin typeface="+mn-lt"/>
              </a:rPr>
              <a:t>(</a:t>
            </a:r>
            <a:r>
              <a:rPr lang="cs-CZ" sz="1400" b="1">
                <a:latin typeface="+mn-lt"/>
              </a:rPr>
              <a:t>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E1EF2B-C3BA-4CC4-A206-F487732CB0A8}"/>
              </a:ext>
            </a:extLst>
          </p:cNvPr>
          <p:cNvSpPr txBox="1"/>
          <p:nvPr/>
        </p:nvSpPr>
        <p:spPr>
          <a:xfrm>
            <a:off x="8504498" y="1901009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>
                <a:solidFill>
                  <a:schemeClr val="accent1"/>
                </a:solidFill>
                <a:latin typeface="+mn-lt"/>
              </a:rPr>
              <a:t>(</a:t>
            </a:r>
            <a:r>
              <a:rPr lang="cs-CZ" sz="1400" b="1">
                <a:latin typeface="+mn-lt"/>
              </a:rPr>
              <a:t>3)</a:t>
            </a:r>
          </a:p>
        </p:txBody>
      </p:sp>
    </p:spTree>
    <p:extLst>
      <p:ext uri="{BB962C8B-B14F-4D97-AF65-F5344CB8AC3E}">
        <p14:creationId xmlns:p14="http://schemas.microsoft.com/office/powerpoint/2010/main" val="412707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7E199D79-697E-4734-AAAA-2C0B8BBC8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55638"/>
            <a:ext cx="11595462" cy="792162"/>
          </a:xfrm>
        </p:spPr>
        <p:txBody>
          <a:bodyPr/>
          <a:lstStyle/>
          <a:p>
            <a:r>
              <a:rPr lang="cs-CZ" dirty="0"/>
              <a:t>Zobrazení </a:t>
            </a:r>
            <a:r>
              <a:rPr lang="cs-CZ" dirty="0" err="1"/>
              <a:t>Membership</a:t>
            </a:r>
            <a:r>
              <a:rPr lang="cs-CZ" dirty="0"/>
              <a:t>: Individuální přiřazení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15410E-D4F7-4042-9D91-F4DD74A0C1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716"/>
          <a:stretch/>
        </p:blipFill>
        <p:spPr>
          <a:xfrm>
            <a:off x="6582037" y="1533836"/>
            <a:ext cx="5076563" cy="4876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A82DD6-D4C0-4398-85DE-A0190F34B3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03" t="45229" r="43047" b="6405"/>
          <a:stretch/>
        </p:blipFill>
        <p:spPr>
          <a:xfrm>
            <a:off x="533400" y="2353947"/>
            <a:ext cx="5718409" cy="40566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0AF4A2-EC31-45DE-ADDD-84EAE54B8F7A}"/>
              </a:ext>
            </a:extLst>
          </p:cNvPr>
          <p:cNvSpPr txBox="1"/>
          <p:nvPr/>
        </p:nvSpPr>
        <p:spPr>
          <a:xfrm>
            <a:off x="533400" y="1533836"/>
            <a:ext cx="1089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>
                <a:latin typeface="+mn-lt"/>
              </a:rPr>
              <a:t>Podrobné zobrazení jednotlivých kvalifikací: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</a:rPr>
              <a:t>výkon, získávání dovedností a úspěch zákazníků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</a:rPr>
              <a:t>Tlačítka </a:t>
            </a:r>
            <a:r>
              <a:rPr lang="cs-CZ" sz="1400" b="1">
                <a:latin typeface="+mn-lt"/>
              </a:rPr>
              <a:t>View Details</a:t>
            </a:r>
            <a:r>
              <a:rPr lang="cs-CZ" sz="1400">
                <a:latin typeface="+mn-lt"/>
              </a:rPr>
              <a:t> umožňují další podrobný přehled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>
                <a:latin typeface="+mn-lt"/>
              </a:rPr>
              <a:t>View Requirements</a:t>
            </a:r>
            <a:r>
              <a:rPr lang="cs-CZ" sz="1400">
                <a:latin typeface="+mn-lt"/>
              </a:rPr>
              <a:t> znovu zobrazí požadavky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C4D8CE-083B-4769-9194-D53A7D84F750}"/>
              </a:ext>
            </a:extLst>
          </p:cNvPr>
          <p:cNvSpPr/>
          <p:nvPr/>
        </p:nvSpPr>
        <p:spPr>
          <a:xfrm>
            <a:off x="6801111" y="3324225"/>
            <a:ext cx="1857113" cy="381000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A080E6-F37E-44E2-86C9-9DC83C83968F}"/>
              </a:ext>
            </a:extLst>
          </p:cNvPr>
          <p:cNvSpPr/>
          <p:nvPr/>
        </p:nvSpPr>
        <p:spPr>
          <a:xfrm>
            <a:off x="6801110" y="5821362"/>
            <a:ext cx="1857113" cy="381000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12815E-63D2-4197-BAAE-38F54E3D3948}"/>
              </a:ext>
            </a:extLst>
          </p:cNvPr>
          <p:cNvSpPr/>
          <p:nvPr/>
        </p:nvSpPr>
        <p:spPr>
          <a:xfrm>
            <a:off x="8801100" y="3324225"/>
            <a:ext cx="1276350" cy="381000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EDDA0A-208B-4A4F-B805-FE6298BBC9E5}"/>
              </a:ext>
            </a:extLst>
          </p:cNvPr>
          <p:cNvSpPr/>
          <p:nvPr/>
        </p:nvSpPr>
        <p:spPr>
          <a:xfrm>
            <a:off x="8801100" y="5811837"/>
            <a:ext cx="1276350" cy="381000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075D6F1-7A77-4345-A420-264CF80293A4}"/>
              </a:ext>
            </a:extLst>
          </p:cNvPr>
          <p:cNvCxnSpPr>
            <a:cxnSpLocks/>
          </p:cNvCxnSpPr>
          <p:nvPr/>
        </p:nvCxnSpPr>
        <p:spPr>
          <a:xfrm>
            <a:off x="5020887" y="2211185"/>
            <a:ext cx="2418138" cy="9606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D73D261-9A70-44CC-9490-75BAC8EBC638}"/>
              </a:ext>
            </a:extLst>
          </p:cNvPr>
          <p:cNvCxnSpPr>
            <a:cxnSpLocks/>
          </p:cNvCxnSpPr>
          <p:nvPr/>
        </p:nvCxnSpPr>
        <p:spPr>
          <a:xfrm>
            <a:off x="4438650" y="2353947"/>
            <a:ext cx="4681668" cy="33515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1909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7E199D79-697E-4734-AAAA-2C0B8BBC8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55638"/>
            <a:ext cx="11595462" cy="792162"/>
          </a:xfrm>
        </p:spPr>
        <p:txBody>
          <a:bodyPr/>
          <a:lstStyle/>
          <a:p>
            <a:r>
              <a:rPr lang="cs-CZ"/>
              <a:t>Zobrazení Insights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1B46D1-2CED-4FE7-8691-E7AB8A703ED8}"/>
              </a:ext>
            </a:extLst>
          </p:cNvPr>
          <p:cNvSpPr txBox="1"/>
          <p:nvPr/>
        </p:nvSpPr>
        <p:spPr>
          <a:xfrm>
            <a:off x="564776" y="1664670"/>
            <a:ext cx="423582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>
                <a:latin typeface="+mn-lt"/>
              </a:rPr>
              <a:t>Zobrazení </a:t>
            </a:r>
            <a:r>
              <a:rPr lang="cs-CZ" sz="1400" b="1">
                <a:latin typeface="+mn-lt"/>
              </a:rPr>
              <a:t>Insights</a:t>
            </a:r>
            <a:r>
              <a:rPr lang="cs-CZ" sz="1400">
                <a:latin typeface="+mn-lt"/>
              </a:rPr>
              <a:t> obsahuje další podrobnosti o stavu</a:t>
            </a:r>
          </a:p>
          <a:p>
            <a:endParaRPr lang="en-US" sz="1400" b="1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>
                <a:latin typeface="+mn-lt"/>
              </a:rPr>
              <a:t>Qualification Summary</a:t>
            </a:r>
          </a:p>
          <a:p>
            <a:pPr marL="893763" lvl="1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</a:rPr>
              <a:t>Zobrazuje přehled všech oblastí řešení </a:t>
            </a:r>
          </a:p>
          <a:p>
            <a:pPr marL="893763" lvl="1" indent="-285750">
              <a:buFont typeface="Arial" panose="020B0604020202020204" pitchFamily="34" charset="0"/>
              <a:buChar char="•"/>
            </a:pPr>
            <a:r>
              <a:rPr lang="cs-CZ" sz="1400" b="1">
                <a:latin typeface="+mn-lt"/>
              </a:rPr>
              <a:t>„View Trends“ </a:t>
            </a:r>
            <a:r>
              <a:rPr lang="cs-CZ" sz="1400">
                <a:latin typeface="+mn-lt"/>
              </a:rPr>
              <a:t>zobrazuje 12měsíční přehled bodových kritérií</a:t>
            </a:r>
          </a:p>
          <a:p>
            <a:pPr marL="893763" lvl="1" indent="-285750">
              <a:buFont typeface="Arial" panose="020B0604020202020204" pitchFamily="34" charset="0"/>
              <a:buChar char="•"/>
            </a:pPr>
            <a:endParaRPr lang="en-US" sz="140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>
                <a:latin typeface="+mn-lt"/>
              </a:rPr>
              <a:t>Customer Eligibility</a:t>
            </a:r>
          </a:p>
          <a:p>
            <a:pPr marL="893763" lvl="1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</a:rPr>
              <a:t>Pomůže odpovědět na přesný důvod příspěvku zákazníka </a:t>
            </a:r>
            <a:r>
              <a:rPr lang="cs-CZ" sz="1400" i="1">
                <a:latin typeface="+mn-lt"/>
              </a:rPr>
              <a:t>(zatím není aktivní, brzy bude)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A6A337-6D6C-4946-8E73-14752F53CF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29" t="25973" r="43236" b="5883"/>
          <a:stretch/>
        </p:blipFill>
        <p:spPr>
          <a:xfrm>
            <a:off x="4685590" y="1590933"/>
            <a:ext cx="4512763" cy="45241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8CF472-3F20-441F-B2E7-740D75740FBD}"/>
              </a:ext>
            </a:extLst>
          </p:cNvPr>
          <p:cNvSpPr txBox="1"/>
          <p:nvPr/>
        </p:nvSpPr>
        <p:spPr>
          <a:xfrm>
            <a:off x="2146482" y="4622387"/>
            <a:ext cx="1694330" cy="954107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>
                <a:latin typeface="+mn-lt"/>
              </a:rPr>
              <a:t>Po umístění ukazatele myši na tlačítka se zobrazí další informace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0ECF900-F17A-4896-9E81-76825321D9B8}"/>
              </a:ext>
            </a:extLst>
          </p:cNvPr>
          <p:cNvCxnSpPr>
            <a:cxnSpLocks/>
          </p:cNvCxnSpPr>
          <p:nvPr/>
        </p:nvCxnSpPr>
        <p:spPr>
          <a:xfrm>
            <a:off x="3556319" y="4622387"/>
            <a:ext cx="338565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2AC08F0-44EB-4B7E-BD53-D6A89DD348C8}"/>
              </a:ext>
            </a:extLst>
          </p:cNvPr>
          <p:cNvSpPr/>
          <p:nvPr/>
        </p:nvSpPr>
        <p:spPr>
          <a:xfrm>
            <a:off x="4731798" y="2143125"/>
            <a:ext cx="1126078" cy="352053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F5C1983-769C-4A3F-B0F4-B144C7E98CD4}"/>
              </a:ext>
            </a:extLst>
          </p:cNvPr>
          <p:cNvCxnSpPr>
            <a:cxnSpLocks/>
          </p:cNvCxnSpPr>
          <p:nvPr/>
        </p:nvCxnSpPr>
        <p:spPr>
          <a:xfrm>
            <a:off x="4731800" y="2495178"/>
            <a:ext cx="0" cy="93382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EACAE822-95E7-42CF-A045-DA6A1C0D5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200" y="2436670"/>
            <a:ext cx="2043849" cy="175006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AF6A865-97E4-4286-B2AD-46F637885E84}"/>
              </a:ext>
            </a:extLst>
          </p:cNvPr>
          <p:cNvSpPr txBox="1"/>
          <p:nvPr/>
        </p:nvSpPr>
        <p:spPr>
          <a:xfrm>
            <a:off x="9296909" y="2128892"/>
            <a:ext cx="1945291" cy="307777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cs-CZ" sz="1400">
                <a:latin typeface="+mn-lt"/>
              </a:rPr>
              <a:t>Příklad </a:t>
            </a:r>
            <a:r>
              <a:rPr lang="cs-CZ" sz="1400" b="1">
                <a:latin typeface="+mn-lt"/>
              </a:rPr>
              <a:t>View Trends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ADE97B-6E55-4D8A-922E-2004AC967D3C}"/>
              </a:ext>
            </a:extLst>
          </p:cNvPr>
          <p:cNvSpPr/>
          <p:nvPr/>
        </p:nvSpPr>
        <p:spPr>
          <a:xfrm>
            <a:off x="5929871" y="2143125"/>
            <a:ext cx="1126078" cy="352053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24346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7E199D79-697E-4734-AAAA-2C0B8BBC8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55638"/>
            <a:ext cx="11595462" cy="792162"/>
          </a:xfrm>
        </p:spPr>
        <p:txBody>
          <a:bodyPr/>
          <a:lstStyle/>
          <a:p>
            <a:r>
              <a:rPr lang="cs-CZ"/>
              <a:t>Zobrazení Insights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1B46D1-2CED-4FE7-8691-E7AB8A703ED8}"/>
              </a:ext>
            </a:extLst>
          </p:cNvPr>
          <p:cNvSpPr txBox="1"/>
          <p:nvPr/>
        </p:nvSpPr>
        <p:spPr>
          <a:xfrm>
            <a:off x="564776" y="1664670"/>
            <a:ext cx="42358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>
                <a:latin typeface="+mn-lt"/>
              </a:rPr>
              <a:t>Zobrazení </a:t>
            </a:r>
            <a:r>
              <a:rPr lang="cs-CZ" sz="1400" b="1">
                <a:latin typeface="+mn-lt"/>
              </a:rPr>
              <a:t>Insights</a:t>
            </a:r>
            <a:r>
              <a:rPr lang="cs-CZ" sz="1400">
                <a:latin typeface="+mn-lt"/>
              </a:rPr>
              <a:t> obsahuje další podrobnosti o stavu</a:t>
            </a:r>
          </a:p>
          <a:p>
            <a:endParaRPr lang="en-US" sz="140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>
                <a:latin typeface="+mn-lt"/>
              </a:rPr>
              <a:t>Skilling Eligibility</a:t>
            </a:r>
          </a:p>
          <a:p>
            <a:pPr marL="893763" lvl="1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</a:rPr>
              <a:t>Zobrazuje pokrok v získávání dovedností a osoby, které se do něj ve vaší organizaci započítávají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>
                <a:latin typeface="+mn-lt"/>
              </a:rPr>
              <a:t>Score Simulator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b="1">
                <a:latin typeface="+mn-lt"/>
              </a:rPr>
              <a:t>Recommendations</a:t>
            </a:r>
            <a:r>
              <a:rPr lang="cs-CZ" sz="1400">
                <a:latin typeface="+mn-lt"/>
              </a:rPr>
              <a:t> ukazují, jak dosáhnout 70 bodů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</a:rPr>
              <a:t>Umožňuje vybrat akce a zjistit jejich vliv na skóre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>
                <a:latin typeface="+mn-lt"/>
              </a:rPr>
              <a:t>Zobrazuje chybějící certifikace, úspěch zákazníka nebo požadavky na výkonnost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A6A337-6D6C-4946-8E73-14752F53CF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29" t="25973" r="43236" b="5883"/>
          <a:stretch/>
        </p:blipFill>
        <p:spPr>
          <a:xfrm>
            <a:off x="4685590" y="1590933"/>
            <a:ext cx="4512763" cy="45241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AC08F0-44EB-4B7E-BD53-D6A89DD348C8}"/>
              </a:ext>
            </a:extLst>
          </p:cNvPr>
          <p:cNvSpPr/>
          <p:nvPr/>
        </p:nvSpPr>
        <p:spPr>
          <a:xfrm>
            <a:off x="7959431" y="2118696"/>
            <a:ext cx="1070269" cy="343761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C13FD1-463A-45F2-A52B-9C2F6CEFB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750" y="1922154"/>
            <a:ext cx="2572424" cy="2746457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F5C1983-769C-4A3F-B0F4-B144C7E98CD4}"/>
              </a:ext>
            </a:extLst>
          </p:cNvPr>
          <p:cNvCxnSpPr>
            <a:cxnSpLocks/>
          </p:cNvCxnSpPr>
          <p:nvPr/>
        </p:nvCxnSpPr>
        <p:spPr>
          <a:xfrm>
            <a:off x="9029700" y="2462457"/>
            <a:ext cx="1638300" cy="43314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319BD48-9D9C-452B-849B-5F922B93C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533" y="4503635"/>
            <a:ext cx="5328467" cy="182828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DEB497-BC5E-4302-8579-D858E02ADFD0}"/>
              </a:ext>
            </a:extLst>
          </p:cNvPr>
          <p:cNvSpPr/>
          <p:nvPr/>
        </p:nvSpPr>
        <p:spPr>
          <a:xfrm>
            <a:off x="6962776" y="2118696"/>
            <a:ext cx="895349" cy="343761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0217882-938F-4FEB-B7CD-F03DE4F2F823}"/>
              </a:ext>
            </a:extLst>
          </p:cNvPr>
          <p:cNvCxnSpPr>
            <a:cxnSpLocks/>
          </p:cNvCxnSpPr>
          <p:nvPr/>
        </p:nvCxnSpPr>
        <p:spPr>
          <a:xfrm flipH="1">
            <a:off x="4454193" y="2425589"/>
            <a:ext cx="2540627" cy="199795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551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18F6BA5-F799-48F5-A1C6-CFBE4E6525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Dobré vědět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D037F6C4-EBFC-442D-ADD2-CC8D3651C0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ČASTO KLADENÉ DOTAZY</a:t>
            </a:r>
          </a:p>
        </p:txBody>
      </p:sp>
    </p:spTree>
    <p:extLst>
      <p:ext uri="{BB962C8B-B14F-4D97-AF65-F5344CB8AC3E}">
        <p14:creationId xmlns:p14="http://schemas.microsoft.com/office/powerpoint/2010/main" val="1590100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FB834C-714D-456D-9B0A-B24D69851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dirty="0" err="1"/>
              <a:t>Solutions</a:t>
            </a:r>
            <a:r>
              <a:rPr lang="cs-CZ" dirty="0"/>
              <a:t> partner oblasti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30C56A4-D15F-4523-AFF0-1E19700EF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12192000" cy="265098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CFB4D05D-2013-45C4-B995-55B43AF68C92}"/>
              </a:ext>
            </a:extLst>
          </p:cNvPr>
          <p:cNvSpPr txBox="1"/>
          <p:nvPr/>
        </p:nvSpPr>
        <p:spPr>
          <a:xfrm>
            <a:off x="532745" y="6272591"/>
            <a:ext cx="784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+mn-lt"/>
              </a:rPr>
              <a:t>* Partneři, kteří získají všech 6 specializací </a:t>
            </a:r>
            <a:r>
              <a:rPr lang="cs-CZ" sz="1000" dirty="0" err="1">
                <a:latin typeface="+mn-lt"/>
              </a:rPr>
              <a:t>Solution</a:t>
            </a:r>
            <a:r>
              <a:rPr lang="cs-CZ" sz="1000" dirty="0">
                <a:latin typeface="+mn-lt"/>
              </a:rPr>
              <a:t> partner, obdrží odznak Microsoft Cloud.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9BD879-ED4E-B760-6F38-81F4BD9647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96"/>
          <a:stretch/>
        </p:blipFill>
        <p:spPr>
          <a:xfrm>
            <a:off x="1819276" y="4241089"/>
            <a:ext cx="7931011" cy="203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915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B82DC6EB-EC27-4D45-812E-011FF37797EC}"/>
              </a:ext>
            </a:extLst>
          </p:cNvPr>
          <p:cNvSpPr txBox="1"/>
          <p:nvPr/>
        </p:nvSpPr>
        <p:spPr>
          <a:xfrm>
            <a:off x="533399" y="1600200"/>
            <a:ext cx="11068051" cy="48320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0000"/>
                </a:solidFill>
                <a:latin typeface="+mn-lt"/>
              </a:rPr>
              <a:t>Moderní práce jako kategorie pro SMB a podniky – Jak poznám, do které kategorie patřím?</a:t>
            </a:r>
          </a:p>
          <a:p>
            <a:pPr marL="893763" lvl="1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+mn-lt"/>
              </a:rPr>
              <a:t>Společnost Microsoft nás hodnotí v obou směrech a poté vybere nejvyšší z obou konečných výsledků hodnocení schopností partnera pro získání kvalifikace pro toto označení</a:t>
            </a:r>
          </a:p>
          <a:p>
            <a:pPr marL="893763" lvl="1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0000"/>
                </a:solidFill>
                <a:latin typeface="+mn-lt"/>
              </a:rPr>
              <a:t>Kdy se aktualizuje bodování?</a:t>
            </a:r>
          </a:p>
          <a:p>
            <a:pPr marL="893763" lvl="1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+mn-lt"/>
              </a:rPr>
              <a:t>Bodování probíhá každý měsíc, a jakmile dosáhnete 70 bodů, získáte toto označení, které vám zůstane po dobu následujících 12 měsíců, i když v tomto období klesnete pod 70 bodů</a:t>
            </a:r>
          </a:p>
          <a:p>
            <a:pPr marL="893763" lvl="1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0000"/>
                </a:solidFill>
                <a:latin typeface="+mn-lt"/>
              </a:rPr>
              <a:t>Musím přejít na nový program?</a:t>
            </a:r>
          </a:p>
          <a:p>
            <a:pPr marL="893763" lvl="1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+mn-lt"/>
              </a:rPr>
              <a:t>Nemusíte přecházet, můžete si obnovit účast v programu kompetencí a zachováte si své výhody na další rok, odznaky však již nebudou platné a ztratíte akreditaci  </a:t>
            </a:r>
          </a:p>
          <a:p>
            <a:pPr marL="893763" lvl="1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0000"/>
                </a:solidFill>
                <a:latin typeface="+mn-lt"/>
              </a:rPr>
              <a:t>Jaký je dopad na slevy pro partnery, pokud po 3. říjnu stále setrvají v programu kompetencí (a nikoliv v programu označení)? </a:t>
            </a:r>
          </a:p>
          <a:p>
            <a:pPr marL="893763" lvl="1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+mn-lt"/>
              </a:rPr>
              <a:t>V letošním roce je dopad na pobídky nulový, což se změní až v roce 2024. </a:t>
            </a:r>
          </a:p>
          <a:p>
            <a:pPr marL="893763" lvl="1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0000"/>
                </a:solidFill>
                <a:latin typeface="+mn-lt"/>
              </a:rPr>
              <a:t>Jaký je rozdíl mezi označením </a:t>
            </a:r>
            <a:r>
              <a:rPr lang="cs-CZ" sz="1400" b="1" dirty="0" err="1">
                <a:solidFill>
                  <a:srgbClr val="000000"/>
                </a:solidFill>
                <a:latin typeface="+mn-lt"/>
              </a:rPr>
              <a:t>Solution</a:t>
            </a:r>
            <a:r>
              <a:rPr lang="cs-CZ" sz="1400" b="1">
                <a:solidFill>
                  <a:srgbClr val="000000"/>
                </a:solidFill>
                <a:latin typeface="+mn-lt"/>
              </a:rPr>
              <a:t> partner </a:t>
            </a:r>
            <a:r>
              <a:rPr lang="cs-CZ" sz="1400" b="1" dirty="0">
                <a:solidFill>
                  <a:srgbClr val="000000"/>
                </a:solidFill>
                <a:latin typeface="+mn-lt"/>
              </a:rPr>
              <a:t>a specializací?</a:t>
            </a:r>
          </a:p>
          <a:p>
            <a:pPr marL="893763" lvl="1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+mn-lt"/>
              </a:rPr>
              <a:t>Jakmile získáte označení Partner pro řešení, můžete získat specializaci </a:t>
            </a:r>
          </a:p>
          <a:p>
            <a:pPr marL="893763" lvl="1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+mn-lt"/>
              </a:rPr>
              <a:t>Specializace pro scénáře založené na úlohách odpovídají šesti oblastem řešení</a:t>
            </a:r>
          </a:p>
          <a:p>
            <a:pPr marL="893763" lvl="1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+mn-lt"/>
              </a:rPr>
              <a:t>Specializace nyní přinášejí výhody</a:t>
            </a:r>
          </a:p>
          <a:p>
            <a:pPr marL="893763" lvl="1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0000"/>
                </a:solidFill>
                <a:latin typeface="+mn-lt"/>
              </a:rPr>
              <a:t>Kdy bude označení Partner pro řešení podmínkou pro získání specializace?</a:t>
            </a:r>
          </a:p>
          <a:p>
            <a:pPr marL="893763" lvl="1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+mn-lt"/>
              </a:rPr>
              <a:t>3. října 2022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7E199D79-697E-4734-AAAA-2C0B8BBC8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55638"/>
            <a:ext cx="11595462" cy="792162"/>
          </a:xfrm>
        </p:spPr>
        <p:txBody>
          <a:bodyPr/>
          <a:lstStyle/>
          <a:p>
            <a:r>
              <a:rPr lang="cs-CZ"/>
              <a:t>ČASTO KLADENÉ DOTAZY</a:t>
            </a:r>
          </a:p>
        </p:txBody>
      </p:sp>
    </p:spTree>
    <p:extLst>
      <p:ext uri="{BB962C8B-B14F-4D97-AF65-F5344CB8AC3E}">
        <p14:creationId xmlns:p14="http://schemas.microsoft.com/office/powerpoint/2010/main" val="22440280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18F6BA5-F799-48F5-A1C6-CFBE4E6525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Benefity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D037F6C4-EBFC-442D-ADD2-CC8D3651C0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Obecné výhody, výhody pro konkrétní oblast řešení a výhody specializace</a:t>
            </a:r>
          </a:p>
        </p:txBody>
      </p:sp>
    </p:spTree>
    <p:extLst>
      <p:ext uri="{BB962C8B-B14F-4D97-AF65-F5344CB8AC3E}">
        <p14:creationId xmlns:p14="http://schemas.microsoft.com/office/powerpoint/2010/main" val="38747212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2C32A-1EBB-4441-8B04-A1CB44DDC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Výhody marketingu a podpory (všechny oblasti řešení)</a:t>
            </a:r>
          </a:p>
        </p:txBody>
      </p:sp>
      <p:pic>
        <p:nvPicPr>
          <p:cNvPr id="6" name="Grafik 3">
            <a:extLst>
              <a:ext uri="{FF2B5EF4-FFF2-40B4-BE49-F238E27FC236}">
                <a16:creationId xmlns:a16="http://schemas.microsoft.com/office/drawing/2014/main" id="{E42CFA3D-4433-4469-B533-568584AD6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45" y="1563902"/>
            <a:ext cx="6299401" cy="473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107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2C32A-1EBB-4441-8B04-A1CB44DDC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pro </a:t>
            </a:r>
            <a:r>
              <a:rPr lang="de-DE" dirty="0"/>
              <a:t>Infrastructure (Azure)</a:t>
            </a:r>
            <a:endParaRPr lang="cs-CZ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88A85F7-910E-4C47-B0A2-394AF3519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45" y="1535935"/>
            <a:ext cx="4878466" cy="5009890"/>
          </a:xfrm>
          <a:prstGeom prst="rect">
            <a:avLst/>
          </a:prstGeom>
        </p:spPr>
      </p:pic>
      <p:pic>
        <p:nvPicPr>
          <p:cNvPr id="5" name="Grafik 5">
            <a:extLst>
              <a:ext uri="{FF2B5EF4-FFF2-40B4-BE49-F238E27FC236}">
                <a16:creationId xmlns:a16="http://schemas.microsoft.com/office/drawing/2014/main" id="{D79030A1-1AF2-4086-A8A4-62257E352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449" y="1535935"/>
            <a:ext cx="5878806" cy="402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097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2C32A-1EBB-4441-8B04-A1CB44DDC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08" y="784088"/>
            <a:ext cx="11126510" cy="792162"/>
          </a:xfrm>
        </p:spPr>
        <p:txBody>
          <a:bodyPr/>
          <a:lstStyle/>
          <a:p>
            <a:r>
              <a:rPr lang="cs-CZ" dirty="0"/>
              <a:t>Výhody </a:t>
            </a:r>
            <a:r>
              <a:rPr lang="da-DK" dirty="0"/>
              <a:t>Solutions Partner for Data &amp; AI (Azure)</a:t>
            </a:r>
            <a:endParaRPr lang="cs-CZ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4EF152E-8A2F-4653-9A66-EC6672CDB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82" y="1576250"/>
            <a:ext cx="4338318" cy="4866703"/>
          </a:xfrm>
          <a:prstGeom prst="rect">
            <a:avLst/>
          </a:prstGeom>
        </p:spPr>
      </p:pic>
      <p:pic>
        <p:nvPicPr>
          <p:cNvPr id="5" name="Grafik 5">
            <a:extLst>
              <a:ext uri="{FF2B5EF4-FFF2-40B4-BE49-F238E27FC236}">
                <a16:creationId xmlns:a16="http://schemas.microsoft.com/office/drawing/2014/main" id="{29166FA7-0515-4229-8979-9A1F89DE2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600201"/>
            <a:ext cx="6471918" cy="397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005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2C32A-1EBB-4441-8B04-A1CB44DDC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45" y="750200"/>
            <a:ext cx="11126510" cy="792162"/>
          </a:xfrm>
        </p:spPr>
        <p:txBody>
          <a:bodyPr/>
          <a:lstStyle/>
          <a:p>
            <a:r>
              <a:rPr lang="cs-CZ" sz="3200" dirty="0"/>
              <a:t>Výhody </a:t>
            </a:r>
            <a:r>
              <a:rPr lang="da-DK" sz="3200" dirty="0"/>
              <a:t>Solutions Partner for Digital and App Innovation (Azure)</a:t>
            </a:r>
            <a:endParaRPr lang="cs-CZ" sz="3200" dirty="0"/>
          </a:p>
        </p:txBody>
      </p:sp>
      <p:pic>
        <p:nvPicPr>
          <p:cNvPr id="4" name="Grafik 2">
            <a:extLst>
              <a:ext uri="{FF2B5EF4-FFF2-40B4-BE49-F238E27FC236}">
                <a16:creationId xmlns:a16="http://schemas.microsoft.com/office/drawing/2014/main" id="{AF9A93D4-BF8A-43E1-A284-95FF022A3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45" y="1542362"/>
            <a:ext cx="4326804" cy="486183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1D604F5-3553-425E-A121-A3C922083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293" y="1542362"/>
            <a:ext cx="6584994" cy="402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279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2C32A-1EBB-4441-8B04-A1CB44DDC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Výhody </a:t>
            </a:r>
            <a:r>
              <a:rPr lang="de-DE" sz="3200" dirty="0"/>
              <a:t>Solutions Partner </a:t>
            </a:r>
            <a:r>
              <a:rPr lang="de-DE" sz="3200" dirty="0" err="1"/>
              <a:t>for</a:t>
            </a:r>
            <a:r>
              <a:rPr lang="de-DE" sz="3200" dirty="0"/>
              <a:t> Modern Work</a:t>
            </a:r>
            <a:endParaRPr lang="cs-CZ" sz="3200" dirty="0"/>
          </a:p>
        </p:txBody>
      </p:sp>
      <p:pic>
        <p:nvPicPr>
          <p:cNvPr id="4" name="Grafik 2">
            <a:extLst>
              <a:ext uri="{FF2B5EF4-FFF2-40B4-BE49-F238E27FC236}">
                <a16:creationId xmlns:a16="http://schemas.microsoft.com/office/drawing/2014/main" id="{5A365B83-A8B6-4581-A789-2BAAC15B3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45" y="1564395"/>
            <a:ext cx="4225318" cy="489175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E72BACD-31C6-4372-9ABD-22CD1A9D1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041" y="1564395"/>
            <a:ext cx="6616214" cy="399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279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2C32A-1EBB-4441-8B04-A1CB44DDC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Výhody </a:t>
            </a:r>
            <a:r>
              <a:rPr lang="de-DE" sz="3200" dirty="0"/>
              <a:t>Solutions Partner </a:t>
            </a:r>
            <a:r>
              <a:rPr lang="de-DE" sz="3200" dirty="0" err="1"/>
              <a:t>for</a:t>
            </a:r>
            <a:r>
              <a:rPr lang="de-DE" sz="3200" dirty="0"/>
              <a:t> Security</a:t>
            </a:r>
            <a:endParaRPr lang="cs-CZ" sz="3200" dirty="0"/>
          </a:p>
        </p:txBody>
      </p:sp>
      <p:pic>
        <p:nvPicPr>
          <p:cNvPr id="4" name="Grafik 2">
            <a:extLst>
              <a:ext uri="{FF2B5EF4-FFF2-40B4-BE49-F238E27FC236}">
                <a16:creationId xmlns:a16="http://schemas.microsoft.com/office/drawing/2014/main" id="{CAC776F7-6522-486E-A5E4-50AC2A90F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45" y="1542361"/>
            <a:ext cx="4277018" cy="491031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C1CF51C-9145-4034-83FF-AA14DDEB4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996" y="1542361"/>
            <a:ext cx="6530266" cy="402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366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2C32A-1EBB-4441-8B04-A1CB44DDC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Výhody </a:t>
            </a:r>
            <a:r>
              <a:rPr lang="de-DE" sz="3200" dirty="0"/>
              <a:t>Solutions Partner </a:t>
            </a:r>
            <a:r>
              <a:rPr lang="de-DE" sz="3200" dirty="0" err="1"/>
              <a:t>for</a:t>
            </a:r>
            <a:r>
              <a:rPr lang="de-DE" sz="3200" dirty="0"/>
              <a:t> Business </a:t>
            </a:r>
            <a:r>
              <a:rPr lang="de-DE" sz="3200" dirty="0" err="1"/>
              <a:t>Applications</a:t>
            </a:r>
            <a:endParaRPr lang="cs-CZ" sz="3200" dirty="0"/>
          </a:p>
        </p:txBody>
      </p:sp>
      <p:pic>
        <p:nvPicPr>
          <p:cNvPr id="4" name="Grafik 2">
            <a:extLst>
              <a:ext uri="{FF2B5EF4-FFF2-40B4-BE49-F238E27FC236}">
                <a16:creationId xmlns:a16="http://schemas.microsoft.com/office/drawing/2014/main" id="{10E12ACB-91C3-45F4-84DB-3C6B60758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51" y="1606192"/>
            <a:ext cx="6984141" cy="471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723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447C83-777F-421C-AF49-F4038F6D09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Produktové výhody specializací a odborných programů</a:t>
            </a:r>
          </a:p>
        </p:txBody>
      </p:sp>
    </p:spTree>
    <p:extLst>
      <p:ext uri="{BB962C8B-B14F-4D97-AF65-F5344CB8AC3E}">
        <p14:creationId xmlns:p14="http://schemas.microsoft.com/office/powerpoint/2010/main" val="3900408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3">
            <a:extLst>
              <a:ext uri="{FF2B5EF4-FFF2-40B4-BE49-F238E27FC236}">
                <a16:creationId xmlns:a16="http://schemas.microsoft.com/office/drawing/2014/main" id="{5F1FB4A5-65D7-4249-A17D-CD2F7D4C2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406246"/>
              </p:ext>
            </p:extLst>
          </p:nvPr>
        </p:nvGraphicFramePr>
        <p:xfrm>
          <a:off x="457200" y="1480457"/>
          <a:ext cx="11125200" cy="50300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08400">
                  <a:extLst>
                    <a:ext uri="{9D8B030D-6E8A-4147-A177-3AD203B41FA5}">
                      <a16:colId xmlns:a16="http://schemas.microsoft.com/office/drawing/2014/main" val="1117118582"/>
                    </a:ext>
                  </a:extLst>
                </a:gridCol>
                <a:gridCol w="5547766">
                  <a:extLst>
                    <a:ext uri="{9D8B030D-6E8A-4147-A177-3AD203B41FA5}">
                      <a16:colId xmlns:a16="http://schemas.microsoft.com/office/drawing/2014/main" val="1059963760"/>
                    </a:ext>
                  </a:extLst>
                </a:gridCol>
                <a:gridCol w="1869034">
                  <a:extLst>
                    <a:ext uri="{9D8B030D-6E8A-4147-A177-3AD203B41FA5}">
                      <a16:colId xmlns:a16="http://schemas.microsoft.com/office/drawing/2014/main" val="3566189280"/>
                    </a:ext>
                  </a:extLst>
                </a:gridCol>
              </a:tblGrid>
              <a:tr h="427617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Staré KOMPETENCE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 dirty="0" err="1"/>
                        <a:t>Solution</a:t>
                      </a:r>
                      <a:r>
                        <a:rPr lang="cs-CZ" sz="1400" dirty="0"/>
                        <a:t> Partner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053802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Cloud Platform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Datacenter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n-US" sz="1400" dirty="0"/>
                        <a:t>Solutions partner for Infrastructure (Azure)</a:t>
                      </a:r>
                      <a:endParaRPr lang="de-DE" sz="1400" dirty="0"/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lvl="0" algn="l" rtl="0"/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038548"/>
                  </a:ext>
                </a:extLst>
              </a:tr>
              <a:tr h="576943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400"/>
                        <a:t>Application Integration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400"/>
                        <a:t>Data Analytics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400"/>
                        <a:t>Data 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da-DK" sz="1400" dirty="0"/>
                        <a:t>Solutions partner for Data &amp; AI (Azure) </a:t>
                      </a:r>
                      <a:endParaRPr lang="de-DE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611565"/>
                  </a:ext>
                </a:extLst>
              </a:tr>
              <a:tr h="576943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400"/>
                        <a:t>Application Development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400"/>
                        <a:t>Application Integration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400"/>
                        <a:t>DevOps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de-DE" sz="1400" dirty="0"/>
                        <a:t>Solutions </a:t>
                      </a:r>
                      <a:r>
                        <a:rPr lang="de-DE" sz="1400" dirty="0" err="1"/>
                        <a:t>partner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for</a:t>
                      </a:r>
                      <a:r>
                        <a:rPr lang="de-DE" sz="1400" dirty="0"/>
                        <a:t> Digital &amp; App Innovation (Azure) 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573254"/>
                  </a:ext>
                </a:extLst>
              </a:tr>
              <a:tr h="1331002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400"/>
                        <a:t>Cloud Productivity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400"/>
                        <a:t>Collaboration and Content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400"/>
                        <a:t>Communications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400"/>
                        <a:t>Messaging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400"/>
                        <a:t>Small &amp; Midmarket Cloud Solutions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400"/>
                        <a:t>Windows &amp; Devices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de-DE" sz="1400" dirty="0"/>
                        <a:t>Solutions </a:t>
                      </a:r>
                      <a:r>
                        <a:rPr lang="de-DE" sz="1400" dirty="0" err="1"/>
                        <a:t>partner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for</a:t>
                      </a:r>
                      <a:r>
                        <a:rPr lang="de-DE" sz="1400" dirty="0"/>
                        <a:t> Modern Work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744966"/>
                  </a:ext>
                </a:extLst>
              </a:tr>
              <a:tr h="41353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400"/>
                        <a:t>Enterprise Mobility Management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400"/>
                        <a:t>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de-DE" sz="1400" dirty="0"/>
                        <a:t>Solutions </a:t>
                      </a:r>
                      <a:r>
                        <a:rPr lang="de-DE" sz="1400" dirty="0" err="1"/>
                        <a:t>partner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for</a:t>
                      </a:r>
                      <a:r>
                        <a:rPr lang="de-DE" sz="1400" dirty="0"/>
                        <a:t> Security 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534741"/>
                  </a:ext>
                </a:extLst>
              </a:tr>
              <a:tr h="576943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400"/>
                        <a:t>Cloud Business Applications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400"/>
                        <a:t>Enterprise Ressource Planning (ERP)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400"/>
                        <a:t>Project Portfolio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1400" dirty="0"/>
                        <a:t>Solutions partner for Business Applications</a:t>
                      </a:r>
                      <a:endParaRPr lang="de-DE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619772"/>
                  </a:ext>
                </a:extLst>
              </a:tr>
            </a:tbl>
          </a:graphicData>
        </a:graphic>
      </p:graphicFrame>
      <p:sp>
        <p:nvSpPr>
          <p:cNvPr id="4" name="Pfeil: gestreift nach rechts 3">
            <a:extLst>
              <a:ext uri="{FF2B5EF4-FFF2-40B4-BE49-F238E27FC236}">
                <a16:creationId xmlns:a16="http://schemas.microsoft.com/office/drawing/2014/main" id="{F160919F-00FA-4CA3-8913-9C3C22BAB07B}"/>
              </a:ext>
            </a:extLst>
          </p:cNvPr>
          <p:cNvSpPr/>
          <p:nvPr/>
        </p:nvSpPr>
        <p:spPr>
          <a:xfrm>
            <a:off x="3962400" y="2136322"/>
            <a:ext cx="457200" cy="22860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gestreift nach rechts 4">
            <a:extLst>
              <a:ext uri="{FF2B5EF4-FFF2-40B4-BE49-F238E27FC236}">
                <a16:creationId xmlns:a16="http://schemas.microsoft.com/office/drawing/2014/main" id="{C571E8FF-0B1C-4794-8286-B0ED441EFC7B}"/>
              </a:ext>
            </a:extLst>
          </p:cNvPr>
          <p:cNvSpPr/>
          <p:nvPr/>
        </p:nvSpPr>
        <p:spPr>
          <a:xfrm>
            <a:off x="3962400" y="2669722"/>
            <a:ext cx="457200" cy="22860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: gestreift nach rechts 5">
            <a:extLst>
              <a:ext uri="{FF2B5EF4-FFF2-40B4-BE49-F238E27FC236}">
                <a16:creationId xmlns:a16="http://schemas.microsoft.com/office/drawing/2014/main" id="{87F87836-1C75-4A42-9BEF-FD16C21921B5}"/>
              </a:ext>
            </a:extLst>
          </p:cNvPr>
          <p:cNvSpPr/>
          <p:nvPr/>
        </p:nvSpPr>
        <p:spPr>
          <a:xfrm>
            <a:off x="3962400" y="3203659"/>
            <a:ext cx="457200" cy="22860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: gestreift nach rechts 6">
            <a:extLst>
              <a:ext uri="{FF2B5EF4-FFF2-40B4-BE49-F238E27FC236}">
                <a16:creationId xmlns:a16="http://schemas.microsoft.com/office/drawing/2014/main" id="{B1CB6BCF-571B-49DB-BBB5-C7562E51CE48}"/>
              </a:ext>
            </a:extLst>
          </p:cNvPr>
          <p:cNvSpPr/>
          <p:nvPr/>
        </p:nvSpPr>
        <p:spPr>
          <a:xfrm>
            <a:off x="3961327" y="4065814"/>
            <a:ext cx="457200" cy="22860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: gestreift nach rechts 7">
            <a:extLst>
              <a:ext uri="{FF2B5EF4-FFF2-40B4-BE49-F238E27FC236}">
                <a16:creationId xmlns:a16="http://schemas.microsoft.com/office/drawing/2014/main" id="{647AE41B-9549-48F0-AD31-B1EAEBD4559C}"/>
              </a:ext>
            </a:extLst>
          </p:cNvPr>
          <p:cNvSpPr/>
          <p:nvPr/>
        </p:nvSpPr>
        <p:spPr>
          <a:xfrm>
            <a:off x="3962400" y="4833257"/>
            <a:ext cx="457200" cy="22860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gestreift nach rechts 8">
            <a:extLst>
              <a:ext uri="{FF2B5EF4-FFF2-40B4-BE49-F238E27FC236}">
                <a16:creationId xmlns:a16="http://schemas.microsoft.com/office/drawing/2014/main" id="{7B4D813B-C3D5-4323-B1D5-C3D85B9D81F1}"/>
              </a:ext>
            </a:extLst>
          </p:cNvPr>
          <p:cNvSpPr/>
          <p:nvPr/>
        </p:nvSpPr>
        <p:spPr>
          <a:xfrm>
            <a:off x="3962400" y="5412922"/>
            <a:ext cx="457200" cy="22860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gestreift nach rechts 9">
            <a:extLst>
              <a:ext uri="{FF2B5EF4-FFF2-40B4-BE49-F238E27FC236}">
                <a16:creationId xmlns:a16="http://schemas.microsoft.com/office/drawing/2014/main" id="{0618F514-58F7-49A0-B60E-DE8C5E3BD06D}"/>
              </a:ext>
            </a:extLst>
          </p:cNvPr>
          <p:cNvSpPr/>
          <p:nvPr/>
        </p:nvSpPr>
        <p:spPr>
          <a:xfrm>
            <a:off x="9525000" y="2165720"/>
            <a:ext cx="457200" cy="22860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: gestreift nach rechts 10">
            <a:extLst>
              <a:ext uri="{FF2B5EF4-FFF2-40B4-BE49-F238E27FC236}">
                <a16:creationId xmlns:a16="http://schemas.microsoft.com/office/drawing/2014/main" id="{74B0343E-F7C7-4C22-B77A-D49E691D0AF3}"/>
              </a:ext>
            </a:extLst>
          </p:cNvPr>
          <p:cNvSpPr/>
          <p:nvPr/>
        </p:nvSpPr>
        <p:spPr>
          <a:xfrm>
            <a:off x="9525000" y="2699120"/>
            <a:ext cx="457200" cy="22860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: gestreift nach rechts 11">
            <a:extLst>
              <a:ext uri="{FF2B5EF4-FFF2-40B4-BE49-F238E27FC236}">
                <a16:creationId xmlns:a16="http://schemas.microsoft.com/office/drawing/2014/main" id="{F2FDE067-9F1D-4804-9615-DF68DECBC8F0}"/>
              </a:ext>
            </a:extLst>
          </p:cNvPr>
          <p:cNvSpPr/>
          <p:nvPr/>
        </p:nvSpPr>
        <p:spPr>
          <a:xfrm>
            <a:off x="9525000" y="3233057"/>
            <a:ext cx="457200" cy="22860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: gestreift nach rechts 12">
            <a:extLst>
              <a:ext uri="{FF2B5EF4-FFF2-40B4-BE49-F238E27FC236}">
                <a16:creationId xmlns:a16="http://schemas.microsoft.com/office/drawing/2014/main" id="{DAC2EE21-B878-4562-B76E-A6463E64A35F}"/>
              </a:ext>
            </a:extLst>
          </p:cNvPr>
          <p:cNvSpPr/>
          <p:nvPr/>
        </p:nvSpPr>
        <p:spPr>
          <a:xfrm>
            <a:off x="9523927" y="4095212"/>
            <a:ext cx="457200" cy="22860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: gestreift nach rechts 13">
            <a:extLst>
              <a:ext uri="{FF2B5EF4-FFF2-40B4-BE49-F238E27FC236}">
                <a16:creationId xmlns:a16="http://schemas.microsoft.com/office/drawing/2014/main" id="{AE01BB1D-2202-41E8-9BAC-DAE5F1479501}"/>
              </a:ext>
            </a:extLst>
          </p:cNvPr>
          <p:cNvSpPr/>
          <p:nvPr/>
        </p:nvSpPr>
        <p:spPr>
          <a:xfrm>
            <a:off x="9525000" y="4862655"/>
            <a:ext cx="457200" cy="22860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: gestreift nach rechts 14">
            <a:extLst>
              <a:ext uri="{FF2B5EF4-FFF2-40B4-BE49-F238E27FC236}">
                <a16:creationId xmlns:a16="http://schemas.microsoft.com/office/drawing/2014/main" id="{76ED790F-13F3-482B-809A-6352F91E2FE4}"/>
              </a:ext>
            </a:extLst>
          </p:cNvPr>
          <p:cNvSpPr/>
          <p:nvPr/>
        </p:nvSpPr>
        <p:spPr>
          <a:xfrm>
            <a:off x="9525000" y="5442320"/>
            <a:ext cx="457200" cy="22860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A792B93-BB46-49D3-AEB8-7ED56AE81F46}"/>
              </a:ext>
            </a:extLst>
          </p:cNvPr>
          <p:cNvSpPr txBox="1"/>
          <p:nvPr/>
        </p:nvSpPr>
        <p:spPr>
          <a:xfrm>
            <a:off x="9981127" y="3549019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>
                <a:latin typeface="+mn-lt"/>
              </a:rPr>
              <a:t>Specializované a odborné programy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E7E6CE8D-ADA1-4F41-B281-63E8BF628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6319"/>
            <a:ext cx="11891168" cy="792162"/>
          </a:xfrm>
        </p:spPr>
        <p:txBody>
          <a:bodyPr/>
          <a:lstStyle/>
          <a:p>
            <a:r>
              <a:rPr lang="cs-CZ" sz="3200" dirty="0"/>
              <a:t>Jak se vztahují staré oblasti k novým </a:t>
            </a:r>
            <a:r>
              <a:rPr lang="cs-CZ" sz="3200" dirty="0" err="1"/>
              <a:t>Solution</a:t>
            </a:r>
            <a:r>
              <a:rPr lang="cs-CZ" sz="3200" dirty="0"/>
              <a:t> partner oblastem</a:t>
            </a:r>
          </a:p>
        </p:txBody>
      </p:sp>
      <p:pic>
        <p:nvPicPr>
          <p:cNvPr id="19" name="Grafik 18" descr="Krone Silhouette">
            <a:extLst>
              <a:ext uri="{FF2B5EF4-FFF2-40B4-BE49-F238E27FC236}">
                <a16:creationId xmlns:a16="http://schemas.microsoft.com/office/drawing/2014/main" id="{81DF4522-7D0D-478E-9FDB-30D22C211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4064" y="2746459"/>
            <a:ext cx="914400" cy="914400"/>
          </a:xfrm>
          <a:prstGeom prst="rect">
            <a:avLst/>
          </a:prstGeom>
        </p:spPr>
      </p:pic>
      <p:sp>
        <p:nvSpPr>
          <p:cNvPr id="18" name="Pfeil: gestreift nach rechts 8">
            <a:extLst>
              <a:ext uri="{FF2B5EF4-FFF2-40B4-BE49-F238E27FC236}">
                <a16:creationId xmlns:a16="http://schemas.microsoft.com/office/drawing/2014/main" id="{65091D53-826B-405E-81BB-4D6CF39A40CF}"/>
              </a:ext>
            </a:extLst>
          </p:cNvPr>
          <p:cNvSpPr/>
          <p:nvPr/>
        </p:nvSpPr>
        <p:spPr>
          <a:xfrm>
            <a:off x="3961327" y="6017616"/>
            <a:ext cx="457200" cy="22860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9697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577959F-2451-442D-9F4D-D8C1DC25D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Kategorie výhod specializací a odborných programů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AC78C95-8B36-480F-A991-D04DB2B9A427}"/>
              </a:ext>
            </a:extLst>
          </p:cNvPr>
          <p:cNvSpPr txBox="1"/>
          <p:nvPr/>
        </p:nvSpPr>
        <p:spPr>
          <a:xfrm>
            <a:off x="532745" y="1676400"/>
            <a:ext cx="388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  <a:latin typeface="+mn-lt"/>
              </a:rPr>
              <a:t>Klasifikace specializací a odborných programů pro účely poskytování a omezování výhod vychází ze současné klasifikace pokročilých specializací a zahrnuje program Azure Expert MSP. Pro přehlednost jsou tyto klasifikace a s nimi související </a:t>
            </a:r>
          </a:p>
          <a:p>
            <a:r>
              <a:rPr lang="cs-CZ" sz="1400" dirty="0">
                <a:solidFill>
                  <a:srgbClr val="000000"/>
                </a:solidFill>
                <a:latin typeface="+mn-lt"/>
              </a:rPr>
              <a:t>specializace a odborné programy uvedeny níže. </a:t>
            </a:r>
          </a:p>
          <a:p>
            <a:endParaRPr lang="en-US" sz="1400" dirty="0">
              <a:solidFill>
                <a:srgbClr val="000000"/>
              </a:solidFill>
              <a:latin typeface="+mn-lt"/>
            </a:endParaRPr>
          </a:p>
          <a:p>
            <a:r>
              <a:rPr lang="cs-CZ" sz="1400" dirty="0">
                <a:solidFill>
                  <a:srgbClr val="000000"/>
                </a:solidFill>
                <a:latin typeface="+mn-lt"/>
              </a:rPr>
              <a:t>Podrobnosti se mohou změnit.</a:t>
            </a:r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5FFA4ED6-A9E9-495E-89AC-D32B7956E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881553"/>
              </p:ext>
            </p:extLst>
          </p:nvPr>
        </p:nvGraphicFramePr>
        <p:xfrm>
          <a:off x="4418945" y="1569687"/>
          <a:ext cx="7240310" cy="483007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29455">
                  <a:extLst>
                    <a:ext uri="{9D8B030D-6E8A-4147-A177-3AD203B41FA5}">
                      <a16:colId xmlns:a16="http://schemas.microsoft.com/office/drawing/2014/main" val="107785929"/>
                    </a:ext>
                  </a:extLst>
                </a:gridCol>
                <a:gridCol w="5410855">
                  <a:extLst>
                    <a:ext uri="{9D8B030D-6E8A-4147-A177-3AD203B41FA5}">
                      <a16:colId xmlns:a16="http://schemas.microsoft.com/office/drawing/2014/main" val="4199113050"/>
                    </a:ext>
                  </a:extLst>
                </a:gridCol>
              </a:tblGrid>
              <a:tr h="260116">
                <a:tc>
                  <a:txBody>
                    <a:bodyPr/>
                    <a:lstStyle/>
                    <a:p>
                      <a:r>
                        <a:rPr lang="cs-CZ" sz="1000"/>
                        <a:t>Kategorie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Název specializace nebo odborného programu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471571"/>
                  </a:ext>
                </a:extLst>
              </a:tr>
              <a:tr h="2406884">
                <a:tc>
                  <a:txBody>
                    <a:bodyPr/>
                    <a:lstStyle/>
                    <a:p>
                      <a:r>
                        <a:rPr lang="cs-CZ" sz="1000" b="1" cap="none">
                          <a:ln w="0"/>
                          <a:solidFill>
                            <a:schemeClr val="tx1"/>
                          </a:solidFill>
                        </a:rPr>
                        <a:t>Azure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Azure Expert MSP </a:t>
                      </a:r>
                    </a:p>
                    <a:p>
                      <a:r>
                        <a:rPr lang="cs-CZ" sz="1000" dirty="0"/>
                        <a:t>Migrace Windows Server a SQL Server do Microsoft Azure</a:t>
                      </a:r>
                    </a:p>
                    <a:p>
                      <a:r>
                        <a:rPr lang="cs-CZ" sz="1000" dirty="0"/>
                        <a:t>Migrace databází Linux a Open Source do Microsoft Azure </a:t>
                      </a:r>
                    </a:p>
                    <a:p>
                      <a:r>
                        <a:rPr lang="cs-CZ" sz="1000" dirty="0"/>
                        <a:t>SAP na platformě Microsoft Azure </a:t>
                      </a:r>
                    </a:p>
                    <a:p>
                      <a:r>
                        <a:rPr lang="cs-CZ" sz="1000" dirty="0"/>
                        <a:t>Migrace datového skladu do Microsoft Azure </a:t>
                      </a:r>
                    </a:p>
                    <a:p>
                      <a:r>
                        <a:rPr lang="cs-CZ" sz="1000" dirty="0" err="1"/>
                        <a:t>Kubernetes</a:t>
                      </a:r>
                      <a:r>
                        <a:rPr lang="cs-CZ" sz="1000" dirty="0"/>
                        <a:t> na platformě Microsoft Azure</a:t>
                      </a:r>
                    </a:p>
                    <a:p>
                      <a:r>
                        <a:rPr lang="cs-CZ" sz="1000" dirty="0"/>
                        <a:t>Modernizace webových aplikací do prostředí Microsoft Azure </a:t>
                      </a:r>
                    </a:p>
                    <a:p>
                      <a:r>
                        <a:rPr lang="cs-CZ" sz="1000" dirty="0"/>
                        <a:t>Virtuální plocha systému Microsoft Windows </a:t>
                      </a:r>
                    </a:p>
                    <a:p>
                      <a:r>
                        <a:rPr lang="cs-CZ" sz="1000" dirty="0"/>
                        <a:t>Analytika na platformě Microsoft Azure</a:t>
                      </a:r>
                    </a:p>
                    <a:p>
                      <a:r>
                        <a:rPr lang="cs-CZ" sz="1000" dirty="0"/>
                        <a:t>Řešení Microsoft Azure </a:t>
                      </a:r>
                      <a:r>
                        <a:rPr lang="cs-CZ" sz="1000" dirty="0" err="1"/>
                        <a:t>VMware</a:t>
                      </a:r>
                      <a:r>
                        <a:rPr lang="cs-CZ" sz="1000" dirty="0"/>
                        <a:t> </a:t>
                      </a:r>
                    </a:p>
                    <a:p>
                      <a:r>
                        <a:rPr lang="cs-CZ" sz="1000" dirty="0"/>
                        <a:t>Umělá inteligence a strojové učení na platformě Microsoft Azure </a:t>
                      </a:r>
                    </a:p>
                    <a:p>
                      <a:r>
                        <a:rPr lang="cs-CZ" sz="1000" dirty="0" err="1"/>
                        <a:t>DevOps</a:t>
                      </a:r>
                      <a:r>
                        <a:rPr lang="cs-CZ" sz="1000" dirty="0"/>
                        <a:t> s GitHub na Microsoft Azure H</a:t>
                      </a:r>
                    </a:p>
                    <a:p>
                      <a:r>
                        <a:rPr lang="cs-CZ" sz="1000" dirty="0"/>
                        <a:t>Hybridní operace a správa pomocí Microsoft Azure </a:t>
                      </a:r>
                      <a:r>
                        <a:rPr lang="cs-CZ" sz="1000" dirty="0" err="1"/>
                        <a:t>Arc</a:t>
                      </a:r>
                      <a:r>
                        <a:rPr lang="cs-CZ" sz="1000" dirty="0"/>
                        <a:t> </a:t>
                      </a:r>
                    </a:p>
                    <a:p>
                      <a:r>
                        <a:rPr lang="cs-CZ" sz="1000" dirty="0"/>
                        <a:t>Hybridní cloudová infrastruktura s Microsoft Azure </a:t>
                      </a:r>
                      <a:r>
                        <a:rPr lang="cs-CZ" sz="1000" dirty="0" err="1"/>
                        <a:t>Stack</a:t>
                      </a:r>
                      <a:r>
                        <a:rPr lang="cs-CZ" sz="1000" dirty="0"/>
                        <a:t> HCI</a:t>
                      </a:r>
                    </a:p>
                    <a:p>
                      <a:r>
                        <a:rPr lang="cs-CZ" sz="1000" dirty="0"/>
                        <a:t>Síťové služby v Microsoft Azure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155522"/>
                  </a:ext>
                </a:extLst>
              </a:tr>
              <a:tr h="432615">
                <a:tc>
                  <a:txBody>
                    <a:bodyPr/>
                    <a:lstStyle/>
                    <a:p>
                      <a:r>
                        <a:rPr lang="cs-CZ" sz="1000" b="1" cap="none">
                          <a:ln w="0"/>
                          <a:solidFill>
                            <a:schemeClr val="tx1"/>
                          </a:solidFill>
                        </a:rPr>
                        <a:t>Podnikové aplikace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000"/>
                        <a:t>Vývoj aplikací Microsoft na platformě Low Code </a:t>
                      </a:r>
                    </a:p>
                    <a:p>
                      <a:r>
                        <a:rPr lang="cs-CZ" sz="1000"/>
                        <a:t>Řízení malých a středních podniků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3035708"/>
                  </a:ext>
                </a:extLst>
              </a:tr>
              <a:tr h="951751">
                <a:tc>
                  <a:txBody>
                    <a:bodyPr/>
                    <a:lstStyle/>
                    <a:p>
                      <a:r>
                        <a:rPr lang="cs-CZ" sz="1000" b="1" cap="none">
                          <a:ln w="0"/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cs-CZ" sz="1000" b="1" cap="none">
                          <a:ln w="0"/>
                          <a:solidFill>
                            <a:schemeClr val="tx1"/>
                          </a:solidFill>
                        </a:rPr>
                        <a:t>Moderní práce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000"/>
                        <a:t>Přijetí a řízení změn </a:t>
                      </a:r>
                    </a:p>
                    <a:p>
                      <a:r>
                        <a:rPr lang="cs-CZ" sz="1000"/>
                        <a:t>Volání v rámci Microsoft Teams </a:t>
                      </a:r>
                    </a:p>
                    <a:p>
                      <a:r>
                        <a:rPr lang="cs-CZ" sz="1000"/>
                        <a:t>Zákaznická řešení pro Microsoft Teams </a:t>
                      </a:r>
                    </a:p>
                    <a:p>
                      <a:r>
                        <a:rPr lang="cs-CZ" sz="1000"/>
                        <a:t>Schůzky a zasedací místnosti pro Microsoft Teams</a:t>
                      </a:r>
                    </a:p>
                    <a:p>
                      <a:r>
                        <a:rPr lang="cs-CZ" sz="1000"/>
                        <a:t>Nasazení týmové práce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8508358"/>
                  </a:ext>
                </a:extLst>
              </a:tr>
              <a:tr h="778707">
                <a:tc>
                  <a:txBody>
                    <a:bodyPr/>
                    <a:lstStyle/>
                    <a:p>
                      <a:pPr algn="l"/>
                      <a:r>
                        <a:rPr lang="cs-CZ" sz="1000" b="1" cap="none">
                          <a:ln w="0"/>
                          <a:solidFill>
                            <a:schemeClr val="tx1"/>
                          </a:solidFill>
                        </a:rPr>
                        <a:t>Bezpečnost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000" dirty="0"/>
                        <a:t>Zabezpečení cloudu </a:t>
                      </a:r>
                    </a:p>
                    <a:p>
                      <a:pPr algn="l"/>
                      <a:r>
                        <a:rPr lang="cs-CZ" sz="1000" dirty="0"/>
                        <a:t>Správa identit a přístupu </a:t>
                      </a:r>
                    </a:p>
                    <a:p>
                      <a:pPr algn="l"/>
                      <a:r>
                        <a:rPr lang="cs-CZ" sz="1000" dirty="0"/>
                        <a:t>Ochrana a správa informací </a:t>
                      </a:r>
                    </a:p>
                    <a:p>
                      <a:pPr algn="l"/>
                      <a:r>
                        <a:rPr lang="cs-CZ" sz="1000" dirty="0"/>
                        <a:t>Ochrana před hrozbami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5792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73372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577959F-2451-442D-9F4D-D8C1DC25D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Výhody specializací a odborných programů</a:t>
            </a:r>
          </a:p>
        </p:txBody>
      </p:sp>
      <p:sp>
        <p:nvSpPr>
          <p:cNvPr id="6" name="Textfeld 3">
            <a:extLst>
              <a:ext uri="{FF2B5EF4-FFF2-40B4-BE49-F238E27FC236}">
                <a16:creationId xmlns:a16="http://schemas.microsoft.com/office/drawing/2014/main" id="{A973F9C4-2BB5-4CEC-A460-3D7A8CC97F6F}"/>
              </a:ext>
            </a:extLst>
          </p:cNvPr>
          <p:cNvSpPr txBox="1"/>
          <p:nvPr/>
        </p:nvSpPr>
        <p:spPr>
          <a:xfrm>
            <a:off x="532745" y="1800225"/>
            <a:ext cx="10591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b="1" dirty="0">
                <a:solidFill>
                  <a:srgbClr val="000000"/>
                </a:solidFill>
                <a:latin typeface="+mn-lt"/>
              </a:rPr>
              <a:t>Více informací</a:t>
            </a:r>
          </a:p>
          <a:p>
            <a:pPr algn="just"/>
            <a:endParaRPr lang="en-US" sz="1400" b="1" dirty="0">
              <a:solidFill>
                <a:srgbClr val="000000"/>
              </a:solidFill>
              <a:latin typeface="+mn-lt"/>
            </a:endParaRPr>
          </a:p>
          <a:p>
            <a:pPr algn="just"/>
            <a:r>
              <a:rPr lang="cs-CZ" sz="1400" dirty="0">
                <a:solidFill>
                  <a:srgbClr val="000000"/>
                </a:solidFill>
                <a:latin typeface="+mn-lt"/>
              </a:rPr>
              <a:t>Součástí výhod spojených s označením </a:t>
            </a:r>
            <a:r>
              <a:rPr lang="cs-CZ" sz="1400" dirty="0" err="1">
                <a:solidFill>
                  <a:srgbClr val="000000"/>
                </a:solidFill>
                <a:latin typeface="+mn-lt"/>
              </a:rPr>
              <a:t>Solution</a:t>
            </a:r>
            <a:r>
              <a:rPr lang="cs-CZ" sz="1400" dirty="0">
                <a:solidFill>
                  <a:srgbClr val="000000"/>
                </a:solidFill>
                <a:latin typeface="+mn-lt"/>
              </a:rPr>
              <a:t> partner je, že pokud </a:t>
            </a:r>
          </a:p>
          <a:p>
            <a:pPr algn="just"/>
            <a:r>
              <a:rPr lang="cs-CZ" sz="1400" dirty="0">
                <a:solidFill>
                  <a:srgbClr val="000000"/>
                </a:solidFill>
                <a:latin typeface="+mn-lt"/>
              </a:rPr>
              <a:t>následně získáte specializaci, získáte dodatečné produktové výhody, které vám pomohou </a:t>
            </a:r>
          </a:p>
          <a:p>
            <a:pPr algn="just"/>
            <a:r>
              <a:rPr lang="cs-CZ" sz="1400" dirty="0">
                <a:solidFill>
                  <a:srgbClr val="000000"/>
                </a:solidFill>
                <a:latin typeface="+mn-lt"/>
              </a:rPr>
              <a:t>dále urychlit vaše podnikání. Přírůstkové výhody specializace a odborných  </a:t>
            </a:r>
          </a:p>
          <a:p>
            <a:pPr algn="just"/>
            <a:r>
              <a:rPr lang="cs-CZ" sz="1400" dirty="0">
                <a:solidFill>
                  <a:srgbClr val="000000"/>
                </a:solidFill>
                <a:latin typeface="+mn-lt"/>
              </a:rPr>
              <a:t>programů jsou k dispozici pouze s výhodami </a:t>
            </a:r>
            <a:r>
              <a:rPr lang="cs-CZ" sz="1400" dirty="0" err="1">
                <a:solidFill>
                  <a:srgbClr val="000000"/>
                </a:solidFill>
                <a:latin typeface="+mn-lt"/>
              </a:rPr>
              <a:t>Solution</a:t>
            </a:r>
            <a:r>
              <a:rPr lang="cs-CZ" sz="1400" dirty="0">
                <a:solidFill>
                  <a:srgbClr val="000000"/>
                </a:solidFill>
                <a:latin typeface="+mn-lt"/>
              </a:rPr>
              <a:t> partner  a nelze je přidat ke </a:t>
            </a:r>
          </a:p>
          <a:p>
            <a:pPr algn="just"/>
            <a:r>
              <a:rPr lang="cs-CZ" sz="1400" dirty="0">
                <a:solidFill>
                  <a:srgbClr val="000000"/>
                </a:solidFill>
                <a:latin typeface="+mn-lt"/>
              </a:rPr>
              <a:t>starším výhodám.</a:t>
            </a:r>
          </a:p>
          <a:p>
            <a:pPr algn="just"/>
            <a:endParaRPr lang="en-US" sz="1400" dirty="0">
              <a:solidFill>
                <a:srgbClr val="000000"/>
              </a:solidFill>
              <a:latin typeface="+mn-lt"/>
            </a:endParaRPr>
          </a:p>
          <a:p>
            <a:pPr algn="just"/>
            <a:r>
              <a:rPr lang="cs-CZ" sz="1400" dirty="0">
                <a:solidFill>
                  <a:srgbClr val="000000"/>
                </a:solidFill>
                <a:latin typeface="+mn-lt"/>
              </a:rPr>
              <a:t>Každá kategorie specializací a odborných programů (Azure, obchodní aplikace, </a:t>
            </a:r>
          </a:p>
          <a:p>
            <a:pPr algn="just"/>
            <a:r>
              <a:rPr lang="cs-CZ" sz="1400" dirty="0">
                <a:solidFill>
                  <a:srgbClr val="000000"/>
                </a:solidFill>
                <a:latin typeface="+mn-lt"/>
              </a:rPr>
              <a:t>moderní práce a bezpečnost) má individuální maximální počty pro zajištění </a:t>
            </a:r>
          </a:p>
          <a:p>
            <a:pPr algn="just"/>
            <a:r>
              <a:rPr lang="cs-CZ" sz="1400" dirty="0">
                <a:solidFill>
                  <a:srgbClr val="000000"/>
                </a:solidFill>
                <a:latin typeface="+mn-lt"/>
              </a:rPr>
              <a:t>výhod: počet specializací nebo odborných programů v dané kategorii, které </a:t>
            </a:r>
          </a:p>
          <a:p>
            <a:pPr algn="just"/>
            <a:r>
              <a:rPr lang="cs-CZ" sz="1400" dirty="0">
                <a:solidFill>
                  <a:srgbClr val="000000"/>
                </a:solidFill>
                <a:latin typeface="+mn-lt"/>
              </a:rPr>
              <a:t>budou mít nárok na dodatečné produktové výhody. </a:t>
            </a:r>
          </a:p>
          <a:p>
            <a:pPr algn="just"/>
            <a:endParaRPr lang="cs-CZ" sz="1400" dirty="0">
              <a:solidFill>
                <a:srgbClr val="000000"/>
              </a:solidFill>
              <a:latin typeface="+mn-lt"/>
            </a:endParaRPr>
          </a:p>
          <a:p>
            <a:pPr algn="just"/>
            <a:r>
              <a:rPr lang="cs-CZ" sz="1400" dirty="0">
                <a:solidFill>
                  <a:srgbClr val="000000"/>
                </a:solidFill>
                <a:latin typeface="+mn-lt"/>
              </a:rPr>
              <a:t>Viz tabulka kategorií výhod specializací a odborných programů na konci tohoto oddílu, kde je uvedena klasifikace. V následujících tabulkách </a:t>
            </a:r>
          </a:p>
          <a:p>
            <a:pPr algn="just"/>
            <a:r>
              <a:rPr lang="cs-CZ" sz="1400" dirty="0">
                <a:solidFill>
                  <a:srgbClr val="000000"/>
                </a:solidFill>
                <a:latin typeface="+mn-lt"/>
              </a:rPr>
              <a:t>je uvedena maximální výše limitů. Podrobnosti se mohou změnit.</a:t>
            </a:r>
          </a:p>
          <a:p>
            <a:pPr algn="just"/>
            <a:r>
              <a:rPr lang="cs-CZ" sz="1400" dirty="0">
                <a:solidFill>
                  <a:srgbClr val="000000"/>
                </a:solidFill>
                <a:latin typeface="+mn-lt"/>
              </a:rPr>
              <a:t>Výhody specializací a odborných programů budou poskytovány k výročnímu datu označení Partner pro řešení nebo v den jeho získání po zbytek výročního  roku pro další specializace a odborné programy (v rámci příslušné  maximální výše limitu). Podrobnější informace naleznete v ilustrativním příkladu.</a:t>
            </a:r>
          </a:p>
        </p:txBody>
      </p:sp>
    </p:spTree>
    <p:extLst>
      <p:ext uri="{BB962C8B-B14F-4D97-AF65-F5344CB8AC3E}">
        <p14:creationId xmlns:p14="http://schemas.microsoft.com/office/powerpoint/2010/main" val="42065977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577959F-2451-442D-9F4D-D8C1DC25D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Výhody specializací a odborných programů</a:t>
            </a:r>
          </a:p>
        </p:txBody>
      </p:sp>
      <p:pic>
        <p:nvPicPr>
          <p:cNvPr id="5" name="Grafik 1">
            <a:extLst>
              <a:ext uri="{FF2B5EF4-FFF2-40B4-BE49-F238E27FC236}">
                <a16:creationId xmlns:a16="http://schemas.microsoft.com/office/drawing/2014/main" id="{D24835B2-7814-4286-B3B7-2E769E115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64395"/>
            <a:ext cx="4968483" cy="2409447"/>
          </a:xfrm>
          <a:prstGeom prst="rect">
            <a:avLst/>
          </a:prstGeom>
        </p:spPr>
      </p:pic>
      <p:pic>
        <p:nvPicPr>
          <p:cNvPr id="7" name="Grafik 3">
            <a:extLst>
              <a:ext uri="{FF2B5EF4-FFF2-40B4-BE49-F238E27FC236}">
                <a16:creationId xmlns:a16="http://schemas.microsoft.com/office/drawing/2014/main" id="{9F94E667-571E-492D-BF90-56F39B2A7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45" y="1564395"/>
            <a:ext cx="4952456" cy="491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4533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577959F-2451-442D-9F4D-D8C1DC25D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Výhody specializací a odborných programů</a:t>
            </a:r>
          </a:p>
        </p:txBody>
      </p:sp>
      <p:pic>
        <p:nvPicPr>
          <p:cNvPr id="5" name="Grafik 1">
            <a:extLst>
              <a:ext uri="{FF2B5EF4-FFF2-40B4-BE49-F238E27FC236}">
                <a16:creationId xmlns:a16="http://schemas.microsoft.com/office/drawing/2014/main" id="{10173ADE-F61E-48B6-9A25-E431CB80D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45" y="1621397"/>
            <a:ext cx="5277111" cy="2754754"/>
          </a:xfrm>
          <a:prstGeom prst="rect">
            <a:avLst/>
          </a:prstGeom>
        </p:spPr>
      </p:pic>
      <p:pic>
        <p:nvPicPr>
          <p:cNvPr id="7" name="Grafik 3">
            <a:extLst>
              <a:ext uri="{FF2B5EF4-FFF2-40B4-BE49-F238E27FC236}">
                <a16:creationId xmlns:a16="http://schemas.microsoft.com/office/drawing/2014/main" id="{45526695-6E4D-4BAE-89CD-4893798E9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146" y="1621397"/>
            <a:ext cx="5305452" cy="248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0994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577959F-2451-442D-9F4D-D8C1DC25D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Výhody specializací a odborných programů</a:t>
            </a:r>
          </a:p>
        </p:txBody>
      </p:sp>
      <p:pic>
        <p:nvPicPr>
          <p:cNvPr id="5" name="Grafik 3">
            <a:extLst>
              <a:ext uri="{FF2B5EF4-FFF2-40B4-BE49-F238E27FC236}">
                <a16:creationId xmlns:a16="http://schemas.microsoft.com/office/drawing/2014/main" id="{EDB457A7-550B-4D68-B590-393E43E8A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45" y="1588171"/>
            <a:ext cx="5378726" cy="4813547"/>
          </a:xfrm>
          <a:prstGeom prst="rect">
            <a:avLst/>
          </a:prstGeom>
        </p:spPr>
      </p:pic>
      <p:sp>
        <p:nvSpPr>
          <p:cNvPr id="7" name="Textfeld 1">
            <a:extLst>
              <a:ext uri="{FF2B5EF4-FFF2-40B4-BE49-F238E27FC236}">
                <a16:creationId xmlns:a16="http://schemas.microsoft.com/office/drawing/2014/main" id="{39FFA585-16D5-47A5-A28D-9B535BF5DC5C}"/>
              </a:ext>
            </a:extLst>
          </p:cNvPr>
          <p:cNvSpPr txBox="1"/>
          <p:nvPr/>
        </p:nvSpPr>
        <p:spPr>
          <a:xfrm>
            <a:off x="6477917" y="1588171"/>
            <a:ext cx="40982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b="1" dirty="0">
                <a:solidFill>
                  <a:srgbClr val="000000"/>
                </a:solidFill>
                <a:latin typeface="+mn-lt"/>
              </a:rPr>
              <a:t>Příklad „CONTOSO“</a:t>
            </a:r>
          </a:p>
          <a:p>
            <a:pPr algn="just"/>
            <a:endParaRPr lang="en-US" sz="1400" dirty="0">
              <a:solidFill>
                <a:srgbClr val="000000"/>
              </a:solidFill>
              <a:latin typeface="+mn-lt"/>
            </a:endParaRPr>
          </a:p>
          <a:p>
            <a:pPr algn="just"/>
            <a:r>
              <a:rPr lang="cs-CZ" sz="1400" dirty="0">
                <a:solidFill>
                  <a:srgbClr val="000000"/>
                </a:solidFill>
                <a:latin typeface="+mn-lt"/>
              </a:rPr>
              <a:t>Projděte si tento názorný příklad, abyste lépe pochopili, jak jsou partnerům s označením </a:t>
            </a:r>
            <a:r>
              <a:rPr lang="cs-CZ" sz="1400" dirty="0" err="1">
                <a:solidFill>
                  <a:srgbClr val="000000"/>
                </a:solidFill>
                <a:latin typeface="+mn-lt"/>
              </a:rPr>
              <a:t>Solution</a:t>
            </a:r>
            <a:r>
              <a:rPr lang="cs-CZ" sz="1400" dirty="0">
                <a:solidFill>
                  <a:srgbClr val="000000"/>
                </a:solidFill>
                <a:latin typeface="+mn-lt"/>
              </a:rPr>
              <a:t> partner poskytovány výhody za jejich označení </a:t>
            </a:r>
            <a:r>
              <a:rPr lang="cs-CZ" sz="1400" dirty="0" err="1">
                <a:solidFill>
                  <a:srgbClr val="000000"/>
                </a:solidFill>
                <a:latin typeface="+mn-lt"/>
              </a:rPr>
              <a:t>Solution</a:t>
            </a:r>
            <a:r>
              <a:rPr lang="cs-CZ" sz="1400" dirty="0">
                <a:solidFill>
                  <a:srgbClr val="000000"/>
                </a:solidFill>
                <a:latin typeface="+mn-lt"/>
              </a:rPr>
              <a:t> partner a specializace nebo odborné programy. V tomto příkladu se pod pojmem „výhody“ rozumí položky uvedené v tomto dokumentu a </a:t>
            </a:r>
          </a:p>
          <a:p>
            <a:pPr algn="just"/>
            <a:r>
              <a:rPr lang="cs-CZ" sz="1400" dirty="0">
                <a:solidFill>
                  <a:srgbClr val="000000"/>
                </a:solidFill>
                <a:latin typeface="+mn-lt"/>
              </a:rPr>
              <a:t>pojem nezahrnuje další ustanovení, jako je například obdržení odznaku. Podrobnosti se mohou změnit.</a:t>
            </a:r>
          </a:p>
        </p:txBody>
      </p:sp>
    </p:spTree>
    <p:extLst>
      <p:ext uri="{BB962C8B-B14F-4D97-AF65-F5344CB8AC3E}">
        <p14:creationId xmlns:p14="http://schemas.microsoft.com/office/powerpoint/2010/main" val="183714009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57669-DE96-4EA2-8099-0549865044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0" tIns="45720" rIns="91440" bIns="0" anchor="b"/>
          <a:lstStyle/>
          <a:p>
            <a:r>
              <a:rPr lang="cs-CZ" sz="4400"/>
              <a:t>Závěr a další informace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F5F24A-0E71-4AB7-82CC-A118268349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Výzva k akci, odkazy a podpora společnosti Tech Data</a:t>
            </a:r>
          </a:p>
        </p:txBody>
      </p:sp>
    </p:spTree>
    <p:extLst>
      <p:ext uri="{BB962C8B-B14F-4D97-AF65-F5344CB8AC3E}">
        <p14:creationId xmlns:p14="http://schemas.microsoft.com/office/powerpoint/2010/main" val="155943895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697DB0-6D47-4F87-B04E-64E01E96E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Výhody a výzva k akci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31AC310-7FF5-4C9C-8D87-361FE985C6AA}"/>
              </a:ext>
            </a:extLst>
          </p:cNvPr>
          <p:cNvSpPr txBox="1"/>
          <p:nvPr/>
        </p:nvSpPr>
        <p:spPr>
          <a:xfrm>
            <a:off x="457200" y="1752600"/>
            <a:ext cx="4800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>
                <a:latin typeface="+mn-lt"/>
              </a:rPr>
              <a:t>Výhody nového programu Microsoft Cloud Partner Program (MCPP)</a:t>
            </a:r>
          </a:p>
          <a:p>
            <a:endParaRPr lang="en-US" sz="160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>
                <a:latin typeface="+mn-lt"/>
              </a:rPr>
              <a:t>Přímý a jednotný partnerský model s 6 specifickými oblastmi řešení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>
                <a:latin typeface="+mn-lt"/>
              </a:rPr>
              <a:t>Prokažte své odborné znalosti a úspěch řešení na základě své tržní strategie a potřeb zákazníků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>
                <a:latin typeface="+mn-lt"/>
              </a:rPr>
              <a:t> Zavedení holistického základu hodnocení (technologie a úspěch)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>
                <a:latin typeface="+mn-lt"/>
              </a:rPr>
              <a:t> Dosáhněte růstu v oslovení zákazníků a růstu díky svým technickým schopnostem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>
                <a:latin typeface="+mn-lt"/>
              </a:rPr>
              <a:t> Získání kompetencí</a:t>
            </a:r>
          </a:p>
        </p:txBody>
      </p:sp>
      <p:sp>
        <p:nvSpPr>
          <p:cNvPr id="4" name="Textfeld 11">
            <a:extLst>
              <a:ext uri="{FF2B5EF4-FFF2-40B4-BE49-F238E27FC236}">
                <a16:creationId xmlns:a16="http://schemas.microsoft.com/office/drawing/2014/main" id="{3BC0CE15-CAC2-48C4-A25D-FF03043C5600}"/>
              </a:ext>
            </a:extLst>
          </p:cNvPr>
          <p:cNvSpPr txBox="1"/>
          <p:nvPr/>
        </p:nvSpPr>
        <p:spPr>
          <a:xfrm>
            <a:off x="5915025" y="1752599"/>
            <a:ext cx="480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>
                <a:latin typeface="+mn-lt"/>
              </a:rPr>
              <a:t>Výzva k akci pro partnery: </a:t>
            </a:r>
          </a:p>
          <a:p>
            <a:endParaRPr lang="en-US" sz="1600" b="1">
              <a:latin typeface="+mn-lt"/>
            </a:endParaRPr>
          </a:p>
          <a:p>
            <a:endParaRPr lang="en-US" sz="160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>
                <a:latin typeface="+mn-lt"/>
              </a:rPr>
              <a:t>Seznamte se se změnami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>
                <a:latin typeface="+mn-lt"/>
              </a:rPr>
              <a:t>Zkontrolujte své skóre v Centru pro partnery a zjistěte, jaké máte nedostatky a jaká opatření z toho vyplývají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>
                <a:latin typeface="+mn-lt"/>
              </a:rPr>
              <a:t>Získejte aktuální informace, informujte se o možných změnách požadavků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>
                <a:latin typeface="+mn-lt"/>
                <a:sym typeface="Wingdings" panose="05000000000000000000" pitchFamily="2" charset="2"/>
              </a:rPr>
              <a:t>Zhodnoťte své chybějící školení a certifikace a kontaktujte nás, pokud potřebujete plán školení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>
                <a:latin typeface="+mn-lt"/>
              </a:rPr>
              <a:t> Sledujte nabídky </a:t>
            </a:r>
            <a:r>
              <a:rPr lang="cs-CZ" sz="1600">
                <a:latin typeface="+mn-lt"/>
                <a:hlinkClick r:id="rId3"/>
              </a:rPr>
              <a:t>Tech Data Academy</a:t>
            </a:r>
            <a:r>
              <a:rPr lang="cs-CZ" sz="1600">
                <a:latin typeface="+mn-lt"/>
              </a:rPr>
              <a:t> a dosáhněte svých cílů v oblasti certifikace!</a:t>
            </a:r>
          </a:p>
        </p:txBody>
      </p:sp>
    </p:spTree>
    <p:extLst>
      <p:ext uri="{BB962C8B-B14F-4D97-AF65-F5344CB8AC3E}">
        <p14:creationId xmlns:p14="http://schemas.microsoft.com/office/powerpoint/2010/main" val="12640608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697DB0-6D47-4F87-B04E-64E01E96E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Další odkazy a informace</a:t>
            </a:r>
          </a:p>
        </p:txBody>
      </p:sp>
      <p:sp>
        <p:nvSpPr>
          <p:cNvPr id="5" name="Textfeld 9">
            <a:extLst>
              <a:ext uri="{FF2B5EF4-FFF2-40B4-BE49-F238E27FC236}">
                <a16:creationId xmlns:a16="http://schemas.microsoft.com/office/drawing/2014/main" id="{97110A2C-79B1-482A-B66D-41B23EDE9F8F}"/>
              </a:ext>
            </a:extLst>
          </p:cNvPr>
          <p:cNvSpPr txBox="1"/>
          <p:nvPr/>
        </p:nvSpPr>
        <p:spPr>
          <a:xfrm>
            <a:off x="532745" y="1447800"/>
            <a:ext cx="639127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latin typeface="+mn-lt"/>
              <a:hlinkClick r:id="rId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2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Vývoj programů Microsoft Partner Network pro růst partnerů a úspěch zákazníků (Oznámení společnosti Microsoft)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bg2"/>
              </a:solidFill>
              <a:latin typeface="+mn-lt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2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Partner pro řešení (microsoft.com)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bg2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2"/>
                </a:solidFill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Nejčastější dotazy partnerů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bg2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2"/>
                </a:solidFill>
                <a:latin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Webové stránky pro partnery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bg2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2"/>
                </a:solidFill>
                <a:latin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 Microsoft Cloud </a:t>
            </a:r>
            <a:r>
              <a:rPr lang="cs-CZ" dirty="0" err="1">
                <a:solidFill>
                  <a:schemeClr val="bg2"/>
                </a:solidFill>
                <a:latin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Solution</a:t>
            </a:r>
            <a:r>
              <a:rPr lang="cs-CZ" dirty="0">
                <a:solidFill>
                  <a:schemeClr val="bg2"/>
                </a:solidFill>
                <a:latin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Provider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bg2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2"/>
                </a:solidFill>
                <a:latin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Průvodce výhodami Partnera pro řešení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+mn-lt"/>
            </a:endParaRPr>
          </a:p>
          <a:p>
            <a:r>
              <a:rPr lang="cs-CZ" dirty="0">
                <a:solidFill>
                  <a:srgbClr val="000000"/>
                </a:solidFill>
                <a:latin typeface="+mn-lt"/>
              </a:rPr>
              <a:t>Máte dotazy k certifikačnímu školení společnosti Microsoft? </a:t>
            </a:r>
          </a:p>
          <a:p>
            <a:r>
              <a:rPr lang="cs-CZ" dirty="0">
                <a:solidFill>
                  <a:srgbClr val="000000"/>
                </a:solidFill>
                <a:latin typeface="+mn-lt"/>
              </a:rPr>
              <a:t>Kontaktujte nás: </a:t>
            </a:r>
            <a:r>
              <a:rPr lang="cs-CZ" dirty="0">
                <a:latin typeface="+mn-lt"/>
                <a:hlinkClick r:id="rId10"/>
              </a:rPr>
              <a:t>academy.cz@techdata.com</a:t>
            </a:r>
            <a:r>
              <a:rPr lang="cs-CZ" dirty="0">
                <a:latin typeface="+mn-lt"/>
              </a:rPr>
              <a:t> nebo se podívejte na náš </a:t>
            </a:r>
            <a:r>
              <a:rPr lang="cs-CZ" dirty="0">
                <a:latin typeface="+mn-lt"/>
                <a:hlinkClick r:id="rId11" action="ppaction://hlinksldjump"/>
              </a:rPr>
              <a:t>přehled certifikací</a:t>
            </a:r>
            <a:r>
              <a:rPr lang="cs-CZ" dirty="0">
                <a:latin typeface="+mn-lt"/>
              </a:rPr>
              <a:t> s odkazy na plánovaná školení společnosti Microsoft!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algn="just"/>
            <a:endParaRPr lang="de-DE" sz="1800" dirty="0">
              <a:latin typeface="+mn-lt"/>
            </a:endParaRPr>
          </a:p>
          <a:p>
            <a:pPr algn="just"/>
            <a:endParaRPr lang="de-D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820CDE-8F7A-42E8-9D7D-224196810B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91915" y="1743074"/>
            <a:ext cx="4999445" cy="281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3736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EF86921-32E0-4565-9E27-744A7C17F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91181" y="678990"/>
            <a:ext cx="2605314" cy="50688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1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D3C3531-308F-4244-A405-8FA409664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57686" y="678990"/>
            <a:ext cx="2605314" cy="50592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1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4657864-725D-49B3-9EDF-0392723E6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38692" y="710222"/>
            <a:ext cx="2605314" cy="50280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</a:pPr>
            <a:endParaRPr lang="en-US" sz="751">
              <a:solidFill>
                <a:schemeClr val="tx1"/>
              </a:solidFill>
              <a:cs typeface="Segoe UI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31F83B-A963-4336-87FC-63C0AD87AB51}"/>
              </a:ext>
            </a:extLst>
          </p:cNvPr>
          <p:cNvSpPr/>
          <p:nvPr/>
        </p:nvSpPr>
        <p:spPr>
          <a:xfrm>
            <a:off x="533400" y="6063241"/>
            <a:ext cx="8241101" cy="5035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4" name="Picture 43">
            <a:hlinkClick r:id="rId3"/>
            <a:extLst>
              <a:ext uri="{FF2B5EF4-FFF2-40B4-BE49-F238E27FC236}">
                <a16:creationId xmlns:a16="http://schemas.microsoft.com/office/drawing/2014/main" id="{FB21067F-C21F-430F-BCAC-90F77068A5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574" y="5831916"/>
            <a:ext cx="1210389" cy="61589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EE1C6483-5C61-43D2-94CA-6E7A94C46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8886" y="712298"/>
            <a:ext cx="2605314" cy="50280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1"/>
          </a:p>
        </p:txBody>
      </p:sp>
      <p:sp>
        <p:nvSpPr>
          <p:cNvPr id="318" name="Role based">
            <a:extLst>
              <a:ext uri="{FF2B5EF4-FFF2-40B4-BE49-F238E27FC236}">
                <a16:creationId xmlns:a16="http://schemas.microsoft.com/office/drawing/2014/main" id="{AC606CA2-A3D8-E843-8525-17811371F353}"/>
              </a:ext>
            </a:extLst>
          </p:cNvPr>
          <p:cNvSpPr txBox="1">
            <a:spLocks/>
          </p:cNvSpPr>
          <p:nvPr/>
        </p:nvSpPr>
        <p:spPr>
          <a:xfrm>
            <a:off x="513192" y="685800"/>
            <a:ext cx="2602921" cy="263790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 anchor="t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cap="none" spc="0" baseline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defRPr/>
            </a:pPr>
            <a:r>
              <a:rPr lang="cs-CZ" sz="857">
                <a:solidFill>
                  <a:schemeClr val="bg1"/>
                </a:solidFill>
              </a:rPr>
              <a:t> AZURE</a:t>
            </a:r>
          </a:p>
          <a:p>
            <a:pPr lvl="0">
              <a:defRPr/>
            </a:pPr>
            <a:endParaRPr lang="en-US" sz="857" i="1">
              <a:solidFill>
                <a:schemeClr val="bg1"/>
              </a:solidFill>
            </a:endParaRPr>
          </a:p>
        </p:txBody>
      </p:sp>
      <p:sp>
        <p:nvSpPr>
          <p:cNvPr id="219" name="Azure 1">
            <a:extLst>
              <a:ext uri="{FF2B5EF4-FFF2-40B4-BE49-F238E27FC236}">
                <a16:creationId xmlns:a16="http://schemas.microsoft.com/office/drawing/2014/main" id="{A9803E96-C7C4-0744-864E-58FB25C0ADF6}"/>
              </a:ext>
            </a:extLst>
          </p:cNvPr>
          <p:cNvSpPr/>
          <p:nvPr/>
        </p:nvSpPr>
        <p:spPr>
          <a:xfrm>
            <a:off x="517354" y="2895600"/>
            <a:ext cx="2441111" cy="220996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cs-CZ" sz="751" b="1">
                <a:solidFill>
                  <a:schemeClr val="tx1"/>
                </a:solidFill>
                <a:cs typeface="Segoe UI" panose="020B0502040204020203" pitchFamily="34" charset="0"/>
              </a:rPr>
              <a:t>Azure Administrator                                              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(AZ-104)</a:t>
            </a:r>
          </a:p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cs-CZ" sz="751" b="1">
                <a:solidFill>
                  <a:schemeClr val="tx1"/>
                </a:solidFill>
                <a:cs typeface="Segoe UI" panose="020B0502040204020203" pitchFamily="34" charset="0"/>
              </a:rPr>
              <a:t>Azure Developer                                                      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(AZ 204)</a:t>
            </a:r>
          </a:p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cs-CZ" sz="751" b="1">
                <a:solidFill>
                  <a:schemeClr val="tx1"/>
                </a:solidFill>
                <a:cs typeface="Segoe UI" panose="020B0502040204020203" pitchFamily="34" charset="0"/>
              </a:rPr>
              <a:t>Azure Security Engineer                                      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(AZ-500)</a:t>
            </a:r>
          </a:p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cs-CZ" sz="751" b="1">
                <a:solidFill>
                  <a:schemeClr val="tx1"/>
                </a:solidFill>
                <a:cs typeface="Segoe UI" panose="020B0502040204020203" pitchFamily="34" charset="0"/>
              </a:rPr>
              <a:t>Azure Stack Hub </a:t>
            </a:r>
            <a:r>
              <a:rPr lang="cs-CZ" sz="751" b="1">
                <a:solidFill>
                  <a:schemeClr val="accent1"/>
                </a:solidFill>
                <a:cs typeface="Segoe UI" panose="020B0502040204020203" pitchFamily="34" charset="0"/>
              </a:rPr>
              <a:t>Operator                                 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(AZ-600)</a:t>
            </a:r>
          </a:p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cs-CZ" sz="751" b="1">
                <a:solidFill>
                  <a:schemeClr val="tx1"/>
                </a:solidFill>
                <a:cs typeface="Segoe UI" panose="020B0502040204020203" pitchFamily="34" charset="0"/>
              </a:rPr>
              <a:t>Azure Network Engineer    </a:t>
            </a:r>
            <a:r>
              <a:rPr lang="cs-CZ" sz="751" b="1">
                <a:solidFill>
                  <a:schemeClr val="accent1"/>
                </a:solidFill>
                <a:cs typeface="Segoe UI" panose="020B0502040204020203" pitchFamily="34" charset="0"/>
              </a:rPr>
              <a:t>                                 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(AZ-700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</a:p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cs-CZ" sz="751" b="1">
                <a:solidFill>
                  <a:schemeClr val="tx1"/>
                </a:solidFill>
                <a:cs typeface="Segoe UI" panose="020B0502040204020203" pitchFamily="34" charset="0"/>
              </a:rPr>
              <a:t>Windows Server Hybrid Admin    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</a:rPr>
              <a:t>(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AZ-800</a:t>
            </a:r>
            <a:r>
              <a:rPr lang="cs-CZ" sz="751">
                <a:solidFill>
                  <a:srgbClr val="00B1E2"/>
                </a:solidFill>
                <a:cs typeface="Segoe UI" panose="020B0502040204020203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</a:rPr>
              <a:t>+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AZ-801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</a:rPr>
              <a:t>)</a:t>
            </a:r>
          </a:p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cs-CZ" sz="751" b="1">
                <a:solidFill>
                  <a:schemeClr val="tx1"/>
                </a:solidFill>
                <a:cs typeface="Segoe UI" panose="020B0502040204020203" pitchFamily="34" charset="0"/>
              </a:rPr>
              <a:t>Azure AI Engineer                                                     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AI-102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</a:p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cs-CZ" sz="751" b="1">
                <a:solidFill>
                  <a:schemeClr val="tx1"/>
                </a:solidFill>
                <a:cs typeface="Segoe UI" panose="020B0502040204020203" pitchFamily="34" charset="0"/>
              </a:rPr>
              <a:t>Azure Data Scientist                                              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(DP-100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</a:rPr>
              <a:t>)</a:t>
            </a:r>
          </a:p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cs-CZ" sz="751" b="1">
                <a:solidFill>
                  <a:schemeClr val="tx1"/>
                </a:solidFill>
                <a:cs typeface="Segoe UI" panose="020B0502040204020203" pitchFamily="34" charset="0"/>
              </a:rPr>
              <a:t>Azure Data Engineer 	                         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</a:rPr>
              <a:t>(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DP-203)</a:t>
            </a:r>
          </a:p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cs-CZ" sz="751" b="1">
                <a:solidFill>
                  <a:schemeClr val="tx1"/>
                </a:solidFill>
                <a:cs typeface="Segoe UI" panose="020B0502040204020203" pitchFamily="34" charset="0"/>
              </a:rPr>
              <a:t>Azure Database Administrator                         (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DP-300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</a:rPr>
              <a:t>)</a:t>
            </a:r>
          </a:p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cs-CZ" sz="751" b="1">
                <a:solidFill>
                  <a:schemeClr val="tx1"/>
                </a:solidFill>
                <a:cs typeface="Segoe UI" panose="020B0502040204020203" pitchFamily="34" charset="0"/>
              </a:rPr>
              <a:t>Azure Enterprise Data Analyst Associate   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(DP-500)</a:t>
            </a:r>
          </a:p>
          <a:p>
            <a:pPr marL="34290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defRPr/>
            </a:pPr>
            <a:endParaRPr lang="en-US" sz="751">
              <a:solidFill>
                <a:schemeClr val="tx1"/>
              </a:solidFill>
              <a:cs typeface="Segoe UI" panose="020B0502040204020203" pitchFamily="34" charset="0"/>
            </a:endParaRPr>
          </a:p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  <a:defRPr/>
            </a:pPr>
            <a:endParaRPr lang="en-US" sz="751">
              <a:solidFill>
                <a:schemeClr val="tx1"/>
              </a:solidFill>
              <a:cs typeface="Segoe UI" panose="020B0502040204020203" pitchFamily="34" charset="0"/>
            </a:endParaRPr>
          </a:p>
        </p:txBody>
      </p:sp>
      <p:sp>
        <p:nvSpPr>
          <p:cNvPr id="24" name="Azure 1">
            <a:extLst>
              <a:ext uri="{FF2B5EF4-FFF2-40B4-BE49-F238E27FC236}">
                <a16:creationId xmlns:a16="http://schemas.microsoft.com/office/drawing/2014/main" id="{35F19317-8AAF-654F-B3AB-44505769D1B3}"/>
              </a:ext>
            </a:extLst>
          </p:cNvPr>
          <p:cNvSpPr/>
          <p:nvPr/>
        </p:nvSpPr>
        <p:spPr>
          <a:xfrm>
            <a:off x="530696" y="1921340"/>
            <a:ext cx="2593504" cy="20787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34290" defTabSz="699351">
              <a:spcBef>
                <a:spcPts val="375"/>
              </a:spcBef>
              <a:spcAft>
                <a:spcPts val="375"/>
              </a:spcAft>
              <a:buClr>
                <a:srgbClr val="0078D4"/>
              </a:buClr>
              <a:defRPr/>
            </a:pPr>
            <a:r>
              <a:rPr lang="cs-CZ" sz="751" b="1">
                <a:solidFill>
                  <a:prstClr val="black"/>
                </a:solidFill>
                <a:cs typeface="Segoe UI" panose="020B0502040204020203" pitchFamily="34" charset="0"/>
              </a:rPr>
              <a:t>▾ Expert</a:t>
            </a:r>
          </a:p>
        </p:txBody>
      </p:sp>
      <p:sp>
        <p:nvSpPr>
          <p:cNvPr id="41" name="Azure 1">
            <a:extLst>
              <a:ext uri="{FF2B5EF4-FFF2-40B4-BE49-F238E27FC236}">
                <a16:creationId xmlns:a16="http://schemas.microsoft.com/office/drawing/2014/main" id="{F2EB50E2-29EB-3D4F-92BD-4552559BC419}"/>
              </a:ext>
            </a:extLst>
          </p:cNvPr>
          <p:cNvSpPr/>
          <p:nvPr/>
        </p:nvSpPr>
        <p:spPr>
          <a:xfrm>
            <a:off x="512664" y="2136881"/>
            <a:ext cx="2486091" cy="37471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cs-CZ" sz="751" b="1">
                <a:solidFill>
                  <a:schemeClr val="tx1"/>
                </a:solidFill>
                <a:cs typeface="Segoe UI" panose="020B0502040204020203" pitchFamily="34" charset="0"/>
              </a:rPr>
              <a:t>Azure Solutions Architect 	                         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</a:rPr>
              <a:t>(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AZ-305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</a:rPr>
              <a:t>)</a:t>
            </a:r>
          </a:p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cs-CZ" sz="751" b="1">
                <a:solidFill>
                  <a:schemeClr val="tx1"/>
                </a:solidFill>
                <a:cs typeface="Segoe UI" panose="020B0502040204020203" pitchFamily="34" charset="0"/>
              </a:rPr>
              <a:t>DevOps Engineer                                                     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(Az-400)</a:t>
            </a:r>
          </a:p>
        </p:txBody>
      </p:sp>
      <p:sp>
        <p:nvSpPr>
          <p:cNvPr id="46" name="Azure 1">
            <a:extLst>
              <a:ext uri="{FF2B5EF4-FFF2-40B4-BE49-F238E27FC236}">
                <a16:creationId xmlns:a16="http://schemas.microsoft.com/office/drawing/2014/main" id="{2EC3D579-4373-D74E-9087-DAB8F1AB783F}"/>
              </a:ext>
            </a:extLst>
          </p:cNvPr>
          <p:cNvSpPr/>
          <p:nvPr/>
        </p:nvSpPr>
        <p:spPr>
          <a:xfrm>
            <a:off x="541264" y="1181730"/>
            <a:ext cx="2476418" cy="7083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cs-CZ" sz="751" b="1" dirty="0">
                <a:solidFill>
                  <a:schemeClr val="tx1"/>
                </a:solidFill>
                <a:cs typeface="Segoe UI" panose="020B0502040204020203" pitchFamily="34" charset="0"/>
              </a:rPr>
              <a:t>Azure </a:t>
            </a:r>
            <a:r>
              <a:rPr lang="cs-CZ" sz="751" b="1" dirty="0" err="1">
                <a:solidFill>
                  <a:schemeClr val="tx1"/>
                </a:solidFill>
                <a:cs typeface="Segoe UI" panose="020B0502040204020203" pitchFamily="34" charset="0"/>
              </a:rPr>
              <a:t>for</a:t>
            </a:r>
            <a:r>
              <a:rPr lang="cs-CZ" sz="751" b="1" dirty="0">
                <a:solidFill>
                  <a:schemeClr val="tx1"/>
                </a:solidFill>
                <a:cs typeface="Segoe UI" panose="020B0502040204020203" pitchFamily="34" charset="0"/>
              </a:rPr>
              <a:t> SAP </a:t>
            </a:r>
            <a:r>
              <a:rPr lang="cs-CZ" sz="751" b="1" dirty="0" err="1">
                <a:solidFill>
                  <a:schemeClr val="tx1"/>
                </a:solidFill>
                <a:cs typeface="Segoe UI" panose="020B0502040204020203" pitchFamily="34" charset="0"/>
              </a:rPr>
              <a:t>Workloads</a:t>
            </a:r>
            <a:r>
              <a:rPr lang="cs-CZ" sz="751" b="1" dirty="0">
                <a:solidFill>
                  <a:schemeClr val="tx1"/>
                </a:solidFill>
                <a:cs typeface="Segoe UI" panose="020B0502040204020203" pitchFamily="34" charset="0"/>
              </a:rPr>
              <a:t>                                     </a:t>
            </a:r>
            <a:r>
              <a:rPr lang="cs-CZ" sz="751" dirty="0">
                <a:solidFill>
                  <a:schemeClr val="tx1"/>
                </a:solidFill>
                <a:cs typeface="Segoe UI" panose="020B0502040204020203" pitchFamily="34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(Az-120)</a:t>
            </a:r>
          </a:p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cs-CZ" sz="751" b="1" dirty="0">
                <a:solidFill>
                  <a:schemeClr val="tx1"/>
                </a:solidFill>
                <a:cs typeface="Segoe UI" panose="020B0502040204020203" pitchFamily="34" charset="0"/>
              </a:rPr>
              <a:t>Windows </a:t>
            </a:r>
            <a:r>
              <a:rPr lang="cs-CZ" sz="751" b="1" dirty="0" err="1">
                <a:solidFill>
                  <a:schemeClr val="tx1"/>
                </a:solidFill>
                <a:cs typeface="Segoe UI" panose="020B0502040204020203" pitchFamily="34" charset="0"/>
              </a:rPr>
              <a:t>Virtual</a:t>
            </a:r>
            <a:r>
              <a:rPr lang="cs-CZ" sz="751" b="1" dirty="0">
                <a:solidFill>
                  <a:schemeClr val="tx1"/>
                </a:solidFill>
                <a:cs typeface="Segoe UI" panose="020B0502040204020203" pitchFamily="34" charset="0"/>
              </a:rPr>
              <a:t> Desktop                                    </a:t>
            </a:r>
            <a:r>
              <a:rPr lang="cs-CZ" sz="751" dirty="0">
                <a:solidFill>
                  <a:schemeClr val="tx1"/>
                </a:solidFill>
                <a:cs typeface="Segoe UI" panose="020B0502040204020203" pitchFamily="34" charset="0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(AZ-140)</a:t>
            </a:r>
          </a:p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cs-CZ" sz="751" b="1" dirty="0">
                <a:solidFill>
                  <a:schemeClr val="tx1"/>
                </a:solidFill>
                <a:cs typeface="Segoe UI" panose="020B0502040204020203" pitchFamily="34" charset="0"/>
              </a:rPr>
              <a:t>Azure </a:t>
            </a:r>
            <a:r>
              <a:rPr lang="cs-CZ" sz="751" b="1" dirty="0" err="1">
                <a:solidFill>
                  <a:schemeClr val="tx1"/>
                </a:solidFill>
                <a:cs typeface="Segoe UI" panose="020B0502040204020203" pitchFamily="34" charset="0"/>
              </a:rPr>
              <a:t>IoT</a:t>
            </a:r>
            <a:r>
              <a:rPr lang="cs-CZ" sz="751" b="1" dirty="0">
                <a:solidFill>
                  <a:schemeClr val="tx1"/>
                </a:solidFill>
                <a:cs typeface="Segoe UI" panose="020B0502040204020203" pitchFamily="34" charset="0"/>
              </a:rPr>
              <a:t> Developer                                               </a:t>
            </a:r>
            <a:r>
              <a:rPr lang="cs-CZ" sz="751" dirty="0">
                <a:solidFill>
                  <a:schemeClr val="tx1"/>
                </a:solidFill>
                <a:cs typeface="Segoe UI" panose="020B0502040204020203" pitchFamily="34" charset="0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(Az-220)</a:t>
            </a:r>
          </a:p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cs-CZ" sz="751" b="1" dirty="0">
                <a:solidFill>
                  <a:schemeClr val="tx1"/>
                </a:solidFill>
                <a:cs typeface="Segoe UI" panose="020B0502040204020203" pitchFamily="34" charset="0"/>
              </a:rPr>
              <a:t>Azure </a:t>
            </a:r>
            <a:r>
              <a:rPr lang="cs-CZ" sz="751" b="1" dirty="0" err="1">
                <a:solidFill>
                  <a:schemeClr val="tx1"/>
                </a:solidFill>
                <a:cs typeface="Segoe UI" panose="020B0502040204020203" pitchFamily="34" charset="0"/>
              </a:rPr>
              <a:t>Cosmos</a:t>
            </a:r>
            <a:r>
              <a:rPr lang="cs-CZ" sz="751" b="1" dirty="0">
                <a:solidFill>
                  <a:schemeClr val="tx1"/>
                </a:solidFill>
                <a:cs typeface="Segoe UI" panose="020B0502040204020203" pitchFamily="34" charset="0"/>
              </a:rPr>
              <a:t> DB Developer </a:t>
            </a:r>
            <a:r>
              <a:rPr lang="cs-CZ" sz="751" dirty="0">
                <a:solidFill>
                  <a:schemeClr val="tx1"/>
                </a:solidFill>
                <a:cs typeface="Segoe UI" panose="020B0502040204020203" pitchFamily="34" charset="0"/>
              </a:rPr>
              <a:t>	                         (</a:t>
            </a:r>
            <a:r>
              <a:rPr lang="cs-CZ" sz="751" dirty="0">
                <a:solidFill>
                  <a:schemeClr val="tx1"/>
                </a:solidFill>
                <a:cs typeface="Segoe UI" panose="020B0502040204020203" pitchFamily="34" charset="0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DP-420)</a:t>
            </a:r>
          </a:p>
        </p:txBody>
      </p:sp>
      <p:sp>
        <p:nvSpPr>
          <p:cNvPr id="166" name="Azure 1">
            <a:extLst>
              <a:ext uri="{FF2B5EF4-FFF2-40B4-BE49-F238E27FC236}">
                <a16:creationId xmlns:a16="http://schemas.microsoft.com/office/drawing/2014/main" id="{72278647-960F-C54D-A4B3-C94A872D4A91}"/>
              </a:ext>
            </a:extLst>
          </p:cNvPr>
          <p:cNvSpPr/>
          <p:nvPr/>
        </p:nvSpPr>
        <p:spPr>
          <a:xfrm>
            <a:off x="522337" y="5258390"/>
            <a:ext cx="2476418" cy="541559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cs-CZ" sz="751" b="1">
                <a:solidFill>
                  <a:schemeClr val="tx1"/>
                </a:solidFill>
                <a:cs typeface="Segoe UI" panose="020B0502040204020203" pitchFamily="34" charset="0"/>
              </a:rPr>
              <a:t>Azure Fundamentals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</a:rPr>
              <a:t>	                        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(AZ-900)</a:t>
            </a:r>
          </a:p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cs-CZ" sz="751" b="1">
                <a:solidFill>
                  <a:schemeClr val="tx1"/>
                </a:solidFill>
                <a:cs typeface="Segoe UI" panose="020B0502040204020203" pitchFamily="34" charset="0"/>
              </a:rPr>
              <a:t>Azure AI Fundamentals 	                         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(AI-900)</a:t>
            </a:r>
          </a:p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cs-CZ" sz="751" b="1">
                <a:solidFill>
                  <a:schemeClr val="tx1"/>
                </a:solidFill>
                <a:cs typeface="Segoe UI" panose="020B0502040204020203" pitchFamily="34" charset="0"/>
              </a:rPr>
              <a:t>Azure Data Fundamentals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</a:rPr>
              <a:t>                                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(DP-900)</a:t>
            </a:r>
          </a:p>
        </p:txBody>
      </p:sp>
      <p:sp>
        <p:nvSpPr>
          <p:cNvPr id="65" name="Role based">
            <a:extLst>
              <a:ext uri="{FF2B5EF4-FFF2-40B4-BE49-F238E27FC236}">
                <a16:creationId xmlns:a16="http://schemas.microsoft.com/office/drawing/2014/main" id="{83027C2B-E3F7-5E44-B47A-D1A1DEA2E5EB}"/>
              </a:ext>
            </a:extLst>
          </p:cNvPr>
          <p:cNvSpPr txBox="1">
            <a:spLocks/>
          </p:cNvSpPr>
          <p:nvPr/>
        </p:nvSpPr>
        <p:spPr>
          <a:xfrm>
            <a:off x="3352432" y="685800"/>
            <a:ext cx="2598972" cy="272367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t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cap="none" spc="0" baseline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defRPr/>
            </a:pPr>
            <a:r>
              <a:rPr lang="cs-CZ" sz="857">
                <a:solidFill>
                  <a:schemeClr val="bg1"/>
                </a:solidFill>
              </a:rPr>
              <a:t> MICROSOFT 365</a:t>
            </a:r>
          </a:p>
          <a:p>
            <a:pPr lvl="0">
              <a:defRPr/>
            </a:pPr>
            <a:endParaRPr lang="en-US" sz="857" i="1">
              <a:solidFill>
                <a:schemeClr val="bg1"/>
              </a:solidFill>
            </a:endParaRPr>
          </a:p>
        </p:txBody>
      </p:sp>
      <p:sp>
        <p:nvSpPr>
          <p:cNvPr id="47" name="Azure 1">
            <a:extLst>
              <a:ext uri="{FF2B5EF4-FFF2-40B4-BE49-F238E27FC236}">
                <a16:creationId xmlns:a16="http://schemas.microsoft.com/office/drawing/2014/main" id="{774AE6A4-BA6A-2C45-8E58-5A0D3B1200D5}"/>
              </a:ext>
            </a:extLst>
          </p:cNvPr>
          <p:cNvSpPr/>
          <p:nvPr/>
        </p:nvSpPr>
        <p:spPr>
          <a:xfrm>
            <a:off x="3346209" y="2628364"/>
            <a:ext cx="2598222" cy="20787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34290" defTabSz="699351">
              <a:spcBef>
                <a:spcPts val="375"/>
              </a:spcBef>
              <a:spcAft>
                <a:spcPts val="375"/>
              </a:spcAft>
              <a:buClr>
                <a:srgbClr val="0078D4"/>
              </a:buClr>
              <a:defRPr/>
            </a:pPr>
            <a:r>
              <a:rPr lang="cs-CZ" sz="751" b="1">
                <a:solidFill>
                  <a:prstClr val="black"/>
                </a:solidFill>
                <a:cs typeface="Segoe UI" panose="020B0502040204020203" pitchFamily="34" charset="0"/>
              </a:rPr>
              <a:t>▾ Associate</a:t>
            </a:r>
          </a:p>
        </p:txBody>
      </p:sp>
      <p:sp>
        <p:nvSpPr>
          <p:cNvPr id="37" name="Azure 1">
            <a:extLst>
              <a:ext uri="{FF2B5EF4-FFF2-40B4-BE49-F238E27FC236}">
                <a16:creationId xmlns:a16="http://schemas.microsoft.com/office/drawing/2014/main" id="{A2A1A2F4-4936-D040-9910-228C94D704C3}"/>
              </a:ext>
            </a:extLst>
          </p:cNvPr>
          <p:cNvSpPr/>
          <p:nvPr/>
        </p:nvSpPr>
        <p:spPr>
          <a:xfrm>
            <a:off x="3339678" y="2895600"/>
            <a:ext cx="2670993" cy="99078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751" b="1" dirty="0">
                <a:solidFill>
                  <a:schemeClr val="tx1"/>
                </a:solidFill>
                <a:cs typeface="Segoe UI" panose="020B0502040204020203" pitchFamily="34" charset="0"/>
              </a:rPr>
              <a:t>M365 </a:t>
            </a:r>
            <a:r>
              <a:rPr lang="cs-CZ" sz="751" b="1" dirty="0" err="1">
                <a:solidFill>
                  <a:schemeClr val="tx1"/>
                </a:solidFill>
                <a:cs typeface="Segoe UI" panose="020B0502040204020203" pitchFamily="34" charset="0"/>
              </a:rPr>
              <a:t>Messaging</a:t>
            </a:r>
            <a:r>
              <a:rPr lang="cs-CZ" sz="751" b="1" dirty="0">
                <a:solidFill>
                  <a:schemeClr val="tx1"/>
                </a:solidFill>
                <a:cs typeface="Segoe UI" panose="020B0502040204020203" pitchFamily="34" charset="0"/>
              </a:rPr>
              <a:t> Admin</a:t>
            </a:r>
            <a:r>
              <a:rPr lang="cs-CZ" sz="751" dirty="0">
                <a:solidFill>
                  <a:schemeClr val="tx1"/>
                </a:solidFill>
                <a:cs typeface="Segoe UI" panose="020B0502040204020203" pitchFamily="34" charset="0"/>
              </a:rPr>
              <a:t>                                         </a:t>
            </a:r>
            <a:r>
              <a:rPr lang="cs-CZ" sz="751" dirty="0">
                <a:solidFill>
                  <a:schemeClr val="tx1"/>
                </a:solidFill>
                <a:cs typeface="Segoe UI" panose="020B0502040204020203" pitchFamily="34" charset="0"/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(MS-203)</a:t>
            </a:r>
          </a:p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751" b="1" dirty="0">
                <a:solidFill>
                  <a:schemeClr val="tx1"/>
                </a:solidFill>
                <a:cs typeface="Segoe UI" panose="020B0502040204020203" pitchFamily="34" charset="0"/>
              </a:rPr>
              <a:t>M365 </a:t>
            </a:r>
            <a:r>
              <a:rPr lang="cs-CZ" sz="751" b="1" dirty="0" err="1">
                <a:solidFill>
                  <a:schemeClr val="tx1"/>
                </a:solidFill>
                <a:cs typeface="Segoe UI" panose="020B0502040204020203" pitchFamily="34" charset="0"/>
              </a:rPr>
              <a:t>Security</a:t>
            </a:r>
            <a:r>
              <a:rPr lang="cs-CZ" sz="751" b="1" dirty="0">
                <a:solidFill>
                  <a:schemeClr val="tx1"/>
                </a:solidFill>
                <a:cs typeface="Segoe UI" panose="020B0502040204020203" pitchFamily="34" charset="0"/>
              </a:rPr>
              <a:t> Admin</a:t>
            </a:r>
            <a:r>
              <a:rPr lang="cs-CZ" sz="751" dirty="0">
                <a:solidFill>
                  <a:schemeClr val="tx1"/>
                </a:solidFill>
                <a:cs typeface="Segoe UI" panose="020B0502040204020203" pitchFamily="34" charset="0"/>
              </a:rPr>
              <a:t>.                                             </a:t>
            </a:r>
            <a:r>
              <a:rPr lang="cs-CZ" sz="751" dirty="0">
                <a:solidFill>
                  <a:schemeClr val="tx1"/>
                </a:solidFill>
                <a:cs typeface="Segoe UI" panose="020B0502040204020203" pitchFamily="34" charset="0"/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(MS-500)</a:t>
            </a:r>
          </a:p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751" b="1" dirty="0">
                <a:solidFill>
                  <a:schemeClr val="tx1"/>
                </a:solidFill>
                <a:cs typeface="Segoe UI" panose="020B0502040204020203" pitchFamily="34" charset="0"/>
              </a:rPr>
              <a:t>M365 Developer                                                         </a:t>
            </a:r>
            <a:r>
              <a:rPr lang="cs-CZ" sz="751" dirty="0">
                <a:solidFill>
                  <a:schemeClr val="tx1"/>
                </a:solidFill>
                <a:cs typeface="Segoe UI" panose="020B0502040204020203" pitchFamily="34" charset="0"/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(MS-600)</a:t>
            </a:r>
          </a:p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751" b="1" dirty="0">
                <a:solidFill>
                  <a:schemeClr val="tx1"/>
                </a:solidFill>
                <a:cs typeface="Segoe UI" panose="020B0502040204020203" pitchFamily="34" charset="0"/>
              </a:rPr>
              <a:t>M365 Teams Admin                                                  </a:t>
            </a:r>
            <a:r>
              <a:rPr lang="cs-CZ" sz="751" dirty="0">
                <a:solidFill>
                  <a:schemeClr val="tx1"/>
                </a:solidFill>
                <a:cs typeface="Segoe UI" panose="020B0502040204020203" pitchFamily="34" charset="0"/>
                <a:hlinkClick r:id="rId2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(MS-700)</a:t>
            </a:r>
          </a:p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751" b="1" dirty="0">
                <a:solidFill>
                  <a:schemeClr val="tx1"/>
                </a:solidFill>
                <a:cs typeface="Segoe UI" panose="020B0502040204020203" pitchFamily="34" charset="0"/>
              </a:rPr>
              <a:t>M365 </a:t>
            </a:r>
            <a:r>
              <a:rPr lang="cs-CZ" sz="751" b="1" dirty="0" err="1">
                <a:solidFill>
                  <a:schemeClr val="tx1"/>
                </a:solidFill>
                <a:cs typeface="Segoe UI" panose="020B0502040204020203" pitchFamily="34" charset="0"/>
              </a:rPr>
              <a:t>Modern</a:t>
            </a:r>
            <a:r>
              <a:rPr lang="cs-CZ" sz="751" b="1" dirty="0">
                <a:solidFill>
                  <a:schemeClr val="tx1"/>
                </a:solidFill>
                <a:cs typeface="Segoe UI" panose="020B0502040204020203" pitchFamily="34" charset="0"/>
              </a:rPr>
              <a:t> Desktop Admin</a:t>
            </a:r>
            <a:r>
              <a:rPr lang="cs-CZ" sz="751" dirty="0">
                <a:solidFill>
                  <a:schemeClr val="tx1"/>
                </a:solidFill>
                <a:cs typeface="Segoe UI" panose="020B0502040204020203" pitchFamily="34" charset="0"/>
              </a:rPr>
              <a:t>.      </a:t>
            </a:r>
            <a:r>
              <a:rPr lang="cs-CZ" sz="751" dirty="0">
                <a:solidFill>
                  <a:schemeClr val="tx1"/>
                </a:solidFill>
                <a:cs typeface="Segoe UI" panose="020B0502040204020203" pitchFamily="34" charset="0"/>
                <a:hlinkClick r:id="rId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(MD-100 </a:t>
            </a:r>
            <a:r>
              <a:rPr lang="cs-CZ" sz="751" dirty="0">
                <a:solidFill>
                  <a:schemeClr val="tx1"/>
                </a:solidFill>
                <a:cs typeface="Segoe UI" panose="020B0502040204020203" pitchFamily="34" charset="0"/>
              </a:rPr>
              <a:t>+ </a:t>
            </a:r>
            <a:r>
              <a:rPr lang="cs-CZ" sz="751" dirty="0">
                <a:solidFill>
                  <a:schemeClr val="tx1"/>
                </a:solidFill>
                <a:cs typeface="Segoe UI" panose="020B0502040204020203" pitchFamily="34" charset="0"/>
                <a:hlinkClick r:id="rId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MD-101)</a:t>
            </a:r>
            <a:r>
              <a:rPr lang="cs-CZ" sz="751" dirty="0">
                <a:solidFill>
                  <a:schemeClr val="tx1"/>
                </a:solidFill>
                <a:cs typeface="Segoe UI" panose="020B0502040204020203" pitchFamily="34" charset="0"/>
              </a:rPr>
              <a:t>              	</a:t>
            </a:r>
          </a:p>
        </p:txBody>
      </p:sp>
      <p:sp>
        <p:nvSpPr>
          <p:cNvPr id="38" name="Azure 1">
            <a:extLst>
              <a:ext uri="{FF2B5EF4-FFF2-40B4-BE49-F238E27FC236}">
                <a16:creationId xmlns:a16="http://schemas.microsoft.com/office/drawing/2014/main" id="{76E571B7-67CD-F54F-A984-E2DD6CC08A80}"/>
              </a:ext>
            </a:extLst>
          </p:cNvPr>
          <p:cNvSpPr/>
          <p:nvPr/>
        </p:nvSpPr>
        <p:spPr>
          <a:xfrm>
            <a:off x="3346779" y="2129217"/>
            <a:ext cx="2605313" cy="54155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751" b="1">
                <a:solidFill>
                  <a:schemeClr val="tx1"/>
                </a:solidFill>
                <a:cs typeface="Segoe UI" panose="020B0502040204020203" pitchFamily="34" charset="0"/>
              </a:rPr>
              <a:t>M365 Enterprise Administrator    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3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(MS-100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</a:rPr>
              <a:t>+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3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MS-101)</a:t>
            </a:r>
          </a:p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751" b="1">
                <a:solidFill>
                  <a:schemeClr val="tx1"/>
                </a:solidFill>
                <a:cs typeface="Segoe UI" panose="020B0502040204020203" pitchFamily="34" charset="0"/>
              </a:rPr>
              <a:t>M365 Teams Voice Engineer	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</a:rPr>
              <a:t>                           (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3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MS-720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</a:rPr>
              <a:t>)</a:t>
            </a:r>
          </a:p>
          <a:p>
            <a:pPr marL="34290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</a:pPr>
            <a:r>
              <a:rPr lang="cs-CZ" sz="751" b="1">
                <a:solidFill>
                  <a:schemeClr val="tx1"/>
                </a:solidFill>
                <a:cs typeface="Segoe UI" panose="020B0502040204020203" pitchFamily="34" charset="0"/>
              </a:rPr>
              <a:t>                            	</a:t>
            </a:r>
          </a:p>
        </p:txBody>
      </p:sp>
      <p:sp>
        <p:nvSpPr>
          <p:cNvPr id="35" name="Azure 1">
            <a:extLst>
              <a:ext uri="{FF2B5EF4-FFF2-40B4-BE49-F238E27FC236}">
                <a16:creationId xmlns:a16="http://schemas.microsoft.com/office/drawing/2014/main" id="{80DEB620-84EB-D748-A221-631D06538F5B}"/>
              </a:ext>
            </a:extLst>
          </p:cNvPr>
          <p:cNvSpPr/>
          <p:nvPr/>
        </p:nvSpPr>
        <p:spPr>
          <a:xfrm>
            <a:off x="3330929" y="5248108"/>
            <a:ext cx="2670993" cy="207877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cs-CZ" sz="751" b="1">
                <a:solidFill>
                  <a:schemeClr val="tx1"/>
                </a:solidFill>
                <a:cs typeface="Segoe UI" panose="020B0502040204020203" pitchFamily="34" charset="0"/>
              </a:rPr>
              <a:t>M365 Fundamentals   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</a:rPr>
              <a:t>    	                          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3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(MS-900)</a:t>
            </a:r>
          </a:p>
        </p:txBody>
      </p:sp>
      <p:sp>
        <p:nvSpPr>
          <p:cNvPr id="67" name="Role based">
            <a:extLst>
              <a:ext uri="{FF2B5EF4-FFF2-40B4-BE49-F238E27FC236}">
                <a16:creationId xmlns:a16="http://schemas.microsoft.com/office/drawing/2014/main" id="{51937C93-45C6-F949-8BD6-4D327DF088A3}"/>
              </a:ext>
            </a:extLst>
          </p:cNvPr>
          <p:cNvSpPr txBox="1">
            <a:spLocks/>
          </p:cNvSpPr>
          <p:nvPr/>
        </p:nvSpPr>
        <p:spPr>
          <a:xfrm>
            <a:off x="6165785" y="685800"/>
            <a:ext cx="2598941" cy="26379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wrap="square" lIns="0" tIns="0" rIns="0" bIns="0" rtlCol="0" anchor="t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cap="none" spc="0" baseline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defRPr/>
            </a:pPr>
            <a:r>
              <a:rPr lang="cs-CZ" sz="857">
                <a:solidFill>
                  <a:schemeClr val="bg1"/>
                </a:solidFill>
              </a:rPr>
              <a:t> DYNAMICS 365</a:t>
            </a:r>
          </a:p>
          <a:p>
            <a:pPr lvl="0">
              <a:defRPr/>
            </a:pPr>
            <a:endParaRPr lang="en-US" sz="857" i="1">
              <a:solidFill>
                <a:schemeClr val="bg1"/>
              </a:solidFill>
            </a:endParaRPr>
          </a:p>
        </p:txBody>
      </p:sp>
      <p:sp>
        <p:nvSpPr>
          <p:cNvPr id="51" name="Azure 1">
            <a:extLst>
              <a:ext uri="{FF2B5EF4-FFF2-40B4-BE49-F238E27FC236}">
                <a16:creationId xmlns:a16="http://schemas.microsoft.com/office/drawing/2014/main" id="{C883ADF5-316D-8A4C-9138-2F1F71FCF75E}"/>
              </a:ext>
            </a:extLst>
          </p:cNvPr>
          <p:cNvSpPr/>
          <p:nvPr/>
        </p:nvSpPr>
        <p:spPr>
          <a:xfrm>
            <a:off x="6164812" y="2810605"/>
            <a:ext cx="2589792" cy="237680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34290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</a:pPr>
            <a:r>
              <a:rPr lang="cs-CZ" sz="751" b="1">
                <a:ln w="3175">
                  <a:noFill/>
                </a:ln>
                <a:solidFill>
                  <a:srgbClr val="0078D4"/>
                </a:solidFill>
                <a:latin typeface="+mj-lt"/>
                <a:cs typeface="Segoe UI" panose="020B0502040204020203" pitchFamily="34" charset="0"/>
              </a:rPr>
              <a:t>Aplikace pro zapojení zákazníků</a:t>
            </a:r>
          </a:p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751" b="1">
                <a:solidFill>
                  <a:schemeClr val="tx1"/>
                </a:solidFill>
                <a:cs typeface="Segoe UI" panose="020B0502040204020203" pitchFamily="34" charset="0"/>
              </a:rPr>
              <a:t>Dyn 365 Sales </a:t>
            </a:r>
            <a:r>
              <a:rPr lang="cs-CZ" sz="751" b="1">
                <a:solidFill>
                  <a:schemeClr val="accent1"/>
                </a:solidFill>
                <a:cs typeface="Segoe UI" panose="020B0502040204020203" pitchFamily="34" charset="0"/>
              </a:rPr>
              <a:t>FC                                     </a:t>
            </a:r>
            <a:r>
              <a:rPr lang="cs-CZ" sz="751">
                <a:solidFill>
                  <a:schemeClr val="accent1"/>
                </a:solidFill>
                <a:cs typeface="Segoe UI" panose="020B0502040204020203" pitchFamily="34" charset="0"/>
                <a:hlinkClick r:id="rId3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(PL-200 </a:t>
            </a:r>
            <a:r>
              <a:rPr lang="cs-CZ" sz="751">
                <a:solidFill>
                  <a:schemeClr val="accent1"/>
                </a:solidFill>
                <a:cs typeface="Segoe UI" panose="020B0502040204020203" pitchFamily="34" charset="0"/>
              </a:rPr>
              <a:t>+ </a:t>
            </a:r>
            <a:r>
              <a:rPr lang="cs-CZ" sz="751">
                <a:solidFill>
                  <a:schemeClr val="accent1"/>
                </a:solidFill>
                <a:cs typeface="Segoe UI" panose="020B0502040204020203" pitchFamily="34" charset="0"/>
                <a:hlinkClick r:id="rId3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MB210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3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</a:p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751" b="1">
                <a:solidFill>
                  <a:schemeClr val="tx1"/>
                </a:solidFill>
                <a:cs typeface="Segoe UI" panose="020B0502040204020203" pitchFamily="34" charset="0"/>
              </a:rPr>
              <a:t>Dyn 365 Marketing </a:t>
            </a:r>
            <a:r>
              <a:rPr lang="cs-CZ" sz="751" b="1">
                <a:solidFill>
                  <a:schemeClr val="accent1"/>
                </a:solidFill>
                <a:cs typeface="Segoe UI" panose="020B0502040204020203" pitchFamily="34" charset="0"/>
              </a:rPr>
              <a:t>FC                          </a:t>
            </a:r>
            <a:r>
              <a:rPr lang="cs-CZ" sz="751" b="1">
                <a:solidFill>
                  <a:schemeClr val="accent1"/>
                </a:solidFill>
                <a:cs typeface="Segoe UI" panose="020B0502040204020203" pitchFamily="34" charset="0"/>
                <a:hlinkClick r:id="rId3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751">
                <a:solidFill>
                  <a:schemeClr val="accent1"/>
                </a:solidFill>
                <a:cs typeface="Segoe UI" panose="020B0502040204020203" pitchFamily="34" charset="0"/>
                <a:hlinkClick r:id="rId3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(PL-200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</a:rPr>
              <a:t>+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3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MB220)</a:t>
            </a:r>
          </a:p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751" b="1">
                <a:solidFill>
                  <a:schemeClr val="tx1"/>
                </a:solidFill>
                <a:cs typeface="Segoe UI" panose="020B0502040204020203" pitchFamily="34" charset="0"/>
              </a:rPr>
              <a:t>Dyn 365 Customer Service FC           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3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(PL-200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</a:rPr>
              <a:t>+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3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MB230)</a:t>
            </a:r>
          </a:p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751" b="1">
                <a:solidFill>
                  <a:schemeClr val="tx1"/>
                </a:solidFill>
                <a:cs typeface="Segoe UI" panose="020B0502040204020203" pitchFamily="34" charset="0"/>
              </a:rPr>
              <a:t>Dyn 365 Field Service FC                      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3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(PL-200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</a:rPr>
              <a:t>+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4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MB240)</a:t>
            </a:r>
          </a:p>
          <a:p>
            <a:pPr marL="34290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</a:pPr>
            <a:r>
              <a:rPr lang="cs-CZ" sz="751" b="1">
                <a:ln w="3175">
                  <a:noFill/>
                </a:ln>
                <a:solidFill>
                  <a:srgbClr val="0078D4"/>
                </a:solidFill>
                <a:cs typeface="Segoe UI" panose="020B0502040204020203" pitchFamily="34" charset="0"/>
              </a:rPr>
              <a:t>Aplikace pro finance a provoz</a:t>
            </a:r>
          </a:p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751" b="1">
                <a:solidFill>
                  <a:schemeClr val="tx1"/>
                </a:solidFill>
                <a:cs typeface="Segoe UI" panose="020B0502040204020203" pitchFamily="34" charset="0"/>
              </a:rPr>
              <a:t>Dyn 365 Finance FC                                </a:t>
            </a:r>
            <a:r>
              <a:rPr lang="cs-CZ" sz="751" b="1">
                <a:solidFill>
                  <a:schemeClr val="tx1"/>
                </a:solidFill>
                <a:cs typeface="Segoe UI" panose="020B0502040204020203" pitchFamily="34" charset="0"/>
                <a:hlinkClick r:id="rId4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4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(MB-300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</a:rPr>
              <a:t>+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4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MB310)</a:t>
            </a:r>
          </a:p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751" b="1">
                <a:solidFill>
                  <a:schemeClr val="tx1"/>
                </a:solidFill>
                <a:cs typeface="Segoe UI" panose="020B0502040204020203" pitchFamily="34" charset="0"/>
              </a:rPr>
              <a:t>Dyn 365 SCM Manufact. FC               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4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(MB-300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</a:rPr>
              <a:t>+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4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MB320)</a:t>
            </a:r>
          </a:p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751" b="1">
                <a:solidFill>
                  <a:schemeClr val="tx1"/>
                </a:solidFill>
                <a:cs typeface="Segoe UI" panose="020B0502040204020203" pitchFamily="34" charset="0"/>
              </a:rPr>
              <a:t>Dyn 365 SCM FC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</a:rPr>
              <a:t>	        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4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(MB-300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</a:rPr>
              <a:t>+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4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MB330)</a:t>
            </a:r>
          </a:p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751" b="1">
                <a:solidFill>
                  <a:schemeClr val="tx1"/>
                </a:solidFill>
                <a:cs typeface="Segoe UI" panose="020B0502040204020203" pitchFamily="34" charset="0"/>
              </a:rPr>
              <a:t>Dyn 365 Commerce FC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</a:rPr>
              <a:t>	        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4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(MB-300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</a:rPr>
              <a:t>+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4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MB340)</a:t>
            </a:r>
          </a:p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751" b="1">
                <a:solidFill>
                  <a:schemeClr val="tx1"/>
                </a:solidFill>
                <a:cs typeface="Segoe UI" panose="020B0502040204020203" pitchFamily="34" charset="0"/>
              </a:rPr>
              <a:t>Dyn 365 F&amp;O Apps Developer          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4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(MB-300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</a:rPr>
              <a:t>+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4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MB500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</a:rPr>
              <a:t>)</a:t>
            </a:r>
          </a:p>
          <a:p>
            <a:pPr marL="34290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</a:pPr>
            <a:r>
              <a:rPr lang="cs-CZ" sz="751" b="1">
                <a:ln w="3175">
                  <a:noFill/>
                </a:ln>
                <a:solidFill>
                  <a:srgbClr val="0078D4"/>
                </a:solidFill>
                <a:cs typeface="Segoe UI" panose="020B0502040204020203" pitchFamily="34" charset="0"/>
              </a:rPr>
              <a:t>Business Central </a:t>
            </a:r>
          </a:p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751" b="1">
                <a:ln w="3175">
                  <a:noFill/>
                </a:ln>
                <a:solidFill>
                  <a:schemeClr val="tx1"/>
                </a:solidFill>
                <a:cs typeface="Segoe UI" panose="020B0502040204020203" pitchFamily="34" charset="0"/>
              </a:rPr>
              <a:t>Dyn 365 Business Central </a:t>
            </a:r>
            <a:r>
              <a:rPr lang="cs-CZ" sz="751" b="1">
                <a:solidFill>
                  <a:schemeClr val="tx1"/>
                </a:solidFill>
                <a:cs typeface="Segoe UI" panose="020B0502040204020203" pitchFamily="34" charset="0"/>
              </a:rPr>
              <a:t>FC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</a:rPr>
              <a:t>                              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4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(MB-800)</a:t>
            </a:r>
          </a:p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</a:pPr>
            <a:endParaRPr lang="en-US" sz="751" b="1">
              <a:ln w="3175">
                <a:noFill/>
              </a:ln>
              <a:solidFill>
                <a:srgbClr val="0078D4"/>
              </a:solidFill>
              <a:cs typeface="Segoe UI" panose="020B0502040204020203" pitchFamily="34" charset="0"/>
              <a:hlinkClick r:id="rId4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52" name="Azure 1">
            <a:extLst>
              <a:ext uri="{FF2B5EF4-FFF2-40B4-BE49-F238E27FC236}">
                <a16:creationId xmlns:a16="http://schemas.microsoft.com/office/drawing/2014/main" id="{14DB357C-B652-664C-949D-80AE3A9AAD90}"/>
              </a:ext>
            </a:extLst>
          </p:cNvPr>
          <p:cNvSpPr/>
          <p:nvPr/>
        </p:nvSpPr>
        <p:spPr>
          <a:xfrm>
            <a:off x="6155959" y="2136881"/>
            <a:ext cx="2605313" cy="37471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34290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</a:pPr>
            <a:r>
              <a:rPr lang="cs-CZ" sz="751" b="1">
                <a:ln w="3175">
                  <a:noFill/>
                </a:ln>
                <a:solidFill>
                  <a:srgbClr val="0078D4"/>
                </a:solidFill>
                <a:cs typeface="Segoe UI" panose="020B0502040204020203" pitchFamily="34" charset="0"/>
              </a:rPr>
              <a:t>Aplikace pro finance a provoz</a:t>
            </a:r>
          </a:p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751" b="1">
                <a:solidFill>
                  <a:schemeClr val="tx1"/>
                </a:solidFill>
                <a:cs typeface="Segoe UI" panose="020B0502040204020203" pitchFamily="34" charset="0"/>
              </a:rPr>
              <a:t>F &amp; O Apps Solution Arch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</a:rPr>
              <a:t>.                                    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4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(MB-700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57" name="Azure 1">
            <a:extLst>
              <a:ext uri="{FF2B5EF4-FFF2-40B4-BE49-F238E27FC236}">
                <a16:creationId xmlns:a16="http://schemas.microsoft.com/office/drawing/2014/main" id="{F2050C64-8BB0-564E-BA60-273685CF62BA}"/>
              </a:ext>
            </a:extLst>
          </p:cNvPr>
          <p:cNvSpPr/>
          <p:nvPr/>
        </p:nvSpPr>
        <p:spPr>
          <a:xfrm>
            <a:off x="6159952" y="5248108"/>
            <a:ext cx="2667000" cy="37471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751" b="1">
                <a:solidFill>
                  <a:schemeClr val="tx1"/>
                </a:solidFill>
                <a:cs typeface="Segoe UI" panose="020B0502040204020203" pitchFamily="34" charset="0"/>
              </a:rPr>
              <a:t>Dynamics 365 Customer Engagement          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5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(MB-910)</a:t>
            </a:r>
          </a:p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751" b="1">
                <a:solidFill>
                  <a:schemeClr val="tx1"/>
                </a:solidFill>
                <a:cs typeface="Segoe UI" panose="020B0502040204020203" pitchFamily="34" charset="0"/>
              </a:rPr>
              <a:t>Dynamics 365 Finance &amp; Operations             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5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(MB-920)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7728A32-855C-47CC-AC9F-E000557026C3}"/>
              </a:ext>
            </a:extLst>
          </p:cNvPr>
          <p:cNvSpPr txBox="1"/>
          <p:nvPr/>
        </p:nvSpPr>
        <p:spPr>
          <a:xfrm>
            <a:off x="9689303" y="6607085"/>
            <a:ext cx="1902287" cy="20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751" b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academy.techdata.com</a:t>
            </a:r>
          </a:p>
        </p:txBody>
      </p:sp>
      <p:sp>
        <p:nvSpPr>
          <p:cNvPr id="66" name="Role based">
            <a:extLst>
              <a:ext uri="{FF2B5EF4-FFF2-40B4-BE49-F238E27FC236}">
                <a16:creationId xmlns:a16="http://schemas.microsoft.com/office/drawing/2014/main" id="{989B5AAA-E420-4A1D-B869-727EABB0F5B5}"/>
              </a:ext>
            </a:extLst>
          </p:cNvPr>
          <p:cNvSpPr txBox="1">
            <a:spLocks/>
          </p:cNvSpPr>
          <p:nvPr/>
        </p:nvSpPr>
        <p:spPr>
          <a:xfrm>
            <a:off x="8990292" y="685800"/>
            <a:ext cx="2601298" cy="272367"/>
          </a:xfrm>
          <a:prstGeom prst="rect">
            <a:avLst/>
          </a:prstGeom>
          <a:solidFill>
            <a:srgbClr val="7030A0"/>
          </a:solidFill>
        </p:spPr>
        <p:txBody>
          <a:bodyPr vert="horz" wrap="square" lIns="0" tIns="0" rIns="0" bIns="0" rtlCol="0" anchor="t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cap="none" spc="0" baseline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defRPr/>
            </a:pPr>
            <a:r>
              <a:rPr lang="cs-CZ" sz="857">
                <a:solidFill>
                  <a:schemeClr val="bg1"/>
                </a:solidFill>
              </a:rPr>
              <a:t> POWER PLATFORM</a:t>
            </a:r>
          </a:p>
          <a:p>
            <a:pPr lvl="0">
              <a:defRPr/>
            </a:pPr>
            <a:endParaRPr lang="en-US" sz="857" i="1">
              <a:solidFill>
                <a:schemeClr val="bg1"/>
              </a:solidFill>
            </a:endParaRPr>
          </a:p>
        </p:txBody>
      </p:sp>
      <p:sp>
        <p:nvSpPr>
          <p:cNvPr id="63" name="Azure 1">
            <a:extLst>
              <a:ext uri="{FF2B5EF4-FFF2-40B4-BE49-F238E27FC236}">
                <a16:creationId xmlns:a16="http://schemas.microsoft.com/office/drawing/2014/main" id="{85D8A9BC-26BE-4B11-8D93-FDD0D6FDAF04}"/>
              </a:ext>
            </a:extLst>
          </p:cNvPr>
          <p:cNvSpPr/>
          <p:nvPr/>
        </p:nvSpPr>
        <p:spPr>
          <a:xfrm>
            <a:off x="8990292" y="2895600"/>
            <a:ext cx="2520513" cy="12089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751" b="1">
                <a:solidFill>
                  <a:schemeClr val="tx1"/>
                </a:solidFill>
                <a:cs typeface="Segoe UI" panose="020B0502040204020203" pitchFamily="34" charset="0"/>
              </a:rPr>
              <a:t>PP App Maker                                                         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5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(PL-100)</a:t>
            </a:r>
          </a:p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751" b="1">
                <a:solidFill>
                  <a:schemeClr val="tx1"/>
                </a:solidFill>
                <a:cs typeface="Segoe UI" panose="020B0502040204020203" pitchFamily="34" charset="0"/>
              </a:rPr>
              <a:t>PP Funct. </a:t>
            </a:r>
            <a:r>
              <a:rPr lang="cs-CZ" sz="751" b="1">
                <a:solidFill>
                  <a:schemeClr val="accent1"/>
                </a:solidFill>
                <a:cs typeface="Segoe UI" panose="020B0502040204020203" pitchFamily="34" charset="0"/>
              </a:rPr>
              <a:t>Consultant                                           </a:t>
            </a:r>
            <a:r>
              <a:rPr lang="cs-CZ" sz="751">
                <a:solidFill>
                  <a:schemeClr val="accent1"/>
                </a:solidFill>
                <a:cs typeface="Segoe UI" panose="020B0502040204020203" pitchFamily="34" charset="0"/>
                <a:hlinkClick r:id="rId3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(PL-200)</a:t>
            </a:r>
          </a:p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751" b="1">
                <a:solidFill>
                  <a:schemeClr val="accent1"/>
                </a:solidFill>
                <a:cs typeface="Segoe UI" panose="020B0502040204020203" pitchFamily="34" charset="0"/>
              </a:rPr>
              <a:t>PP Developer                                                           </a:t>
            </a:r>
            <a:r>
              <a:rPr lang="cs-CZ" sz="751">
                <a:solidFill>
                  <a:schemeClr val="accent1"/>
                </a:solidFill>
                <a:cs typeface="Segoe UI" panose="020B0502040204020203" pitchFamily="34" charset="0"/>
                <a:hlinkClick r:id="rId5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(PL-400)</a:t>
            </a:r>
          </a:p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751" b="1">
                <a:solidFill>
                  <a:schemeClr val="tx1"/>
                </a:solidFill>
                <a:cs typeface="Segoe UI" panose="020B0502040204020203" pitchFamily="34" charset="0"/>
              </a:rPr>
              <a:t>Power BI Data Analyst	                       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5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(PL-300)</a:t>
            </a:r>
          </a:p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751" b="1">
                <a:solidFill>
                  <a:schemeClr val="tx1"/>
                </a:solidFill>
                <a:cs typeface="Segoe UI" panose="020B0502040204020203" pitchFamily="34" charset="0"/>
              </a:rPr>
              <a:t>PA RPA Developer Associate                           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5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(PL-500)   </a:t>
            </a:r>
          </a:p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</a:pPr>
            <a:endParaRPr lang="en-US" sz="751" b="1">
              <a:solidFill>
                <a:schemeClr val="tx1"/>
              </a:solidFill>
              <a:cs typeface="Segoe UI" panose="020B0502040204020203" pitchFamily="34" charset="0"/>
            </a:endParaRPr>
          </a:p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</a:pPr>
            <a:endParaRPr lang="en-US" sz="751">
              <a:solidFill>
                <a:schemeClr val="tx1"/>
              </a:solidFill>
              <a:cs typeface="Segoe UI" panose="020B0502040204020203" pitchFamily="34" charset="0"/>
            </a:endParaRPr>
          </a:p>
        </p:txBody>
      </p:sp>
      <p:sp>
        <p:nvSpPr>
          <p:cNvPr id="49" name="Azure 1">
            <a:extLst>
              <a:ext uri="{FF2B5EF4-FFF2-40B4-BE49-F238E27FC236}">
                <a16:creationId xmlns:a16="http://schemas.microsoft.com/office/drawing/2014/main" id="{80026CF7-1F05-46AC-9BE1-81FB79DF9682}"/>
              </a:ext>
            </a:extLst>
          </p:cNvPr>
          <p:cNvSpPr/>
          <p:nvPr/>
        </p:nvSpPr>
        <p:spPr>
          <a:xfrm>
            <a:off x="8996924" y="5257800"/>
            <a:ext cx="2601298" cy="20787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751" b="1">
                <a:solidFill>
                  <a:schemeClr val="tx1"/>
                </a:solidFill>
                <a:cs typeface="Segoe UI" panose="020B0502040204020203" pitchFamily="34" charset="0"/>
              </a:rPr>
              <a:t>Power Platform Fundamentals                         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5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(PL-900)</a:t>
            </a:r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D601798B-E40F-4C12-827E-8E7C1874B2A3}"/>
              </a:ext>
            </a:extLst>
          </p:cNvPr>
          <p:cNvSpPr txBox="1">
            <a:spLocks/>
          </p:cNvSpPr>
          <p:nvPr/>
        </p:nvSpPr>
        <p:spPr>
          <a:xfrm>
            <a:off x="512664" y="285138"/>
            <a:ext cx="11121129" cy="44925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tx2"/>
                </a:solidFill>
              </a:rPr>
              <a:t>Přehled a rozvrh certifikací společnosti Microsoft 	                  </a:t>
            </a:r>
            <a:r>
              <a:rPr lang="cs-CZ" sz="2400" dirty="0">
                <a:solidFill>
                  <a:schemeClr val="tx2"/>
                </a:solidFill>
              </a:rPr>
              <a:t>TD </a:t>
            </a:r>
            <a:r>
              <a:rPr lang="cs-CZ" sz="2400" dirty="0" err="1">
                <a:solidFill>
                  <a:schemeClr val="tx2"/>
                </a:solidFill>
              </a:rPr>
              <a:t>Academy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dirty="0" err="1">
                <a:solidFill>
                  <a:schemeClr val="tx2"/>
                </a:solidFill>
              </a:rPr>
              <a:t>Europe</a:t>
            </a:r>
            <a:endParaRPr lang="cs-CZ" sz="2400" dirty="0">
              <a:solidFill>
                <a:schemeClr val="tx2"/>
              </a:solidFill>
            </a:endParaRPr>
          </a:p>
        </p:txBody>
      </p:sp>
      <p:sp>
        <p:nvSpPr>
          <p:cNvPr id="58" name="Azure 1">
            <a:extLst>
              <a:ext uri="{FF2B5EF4-FFF2-40B4-BE49-F238E27FC236}">
                <a16:creationId xmlns:a16="http://schemas.microsoft.com/office/drawing/2014/main" id="{1E20872C-230D-428A-9199-9153D084AA62}"/>
              </a:ext>
            </a:extLst>
          </p:cNvPr>
          <p:cNvSpPr/>
          <p:nvPr/>
        </p:nvSpPr>
        <p:spPr>
          <a:xfrm>
            <a:off x="518618" y="947490"/>
            <a:ext cx="2592068" cy="21594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34290" defTabSz="699351">
              <a:spcBef>
                <a:spcPts val="375"/>
              </a:spcBef>
              <a:spcAft>
                <a:spcPts val="375"/>
              </a:spcAft>
              <a:buClr>
                <a:srgbClr val="0078D4"/>
              </a:buClr>
              <a:defRPr/>
            </a:pPr>
            <a:r>
              <a:rPr lang="cs-CZ" sz="751" b="1">
                <a:solidFill>
                  <a:prstClr val="black"/>
                </a:solidFill>
                <a:cs typeface="Segoe UI" panose="020B0502040204020203" pitchFamily="34" charset="0"/>
              </a:rPr>
              <a:t>▾ Specialty</a:t>
            </a:r>
          </a:p>
        </p:txBody>
      </p:sp>
      <p:sp>
        <p:nvSpPr>
          <p:cNvPr id="78" name="Role based">
            <a:extLst>
              <a:ext uri="{FF2B5EF4-FFF2-40B4-BE49-F238E27FC236}">
                <a16:creationId xmlns:a16="http://schemas.microsoft.com/office/drawing/2014/main" id="{37A0EB38-1670-433A-9691-15A7FE3E79FC}"/>
              </a:ext>
            </a:extLst>
          </p:cNvPr>
          <p:cNvSpPr txBox="1">
            <a:spLocks/>
          </p:cNvSpPr>
          <p:nvPr/>
        </p:nvSpPr>
        <p:spPr>
          <a:xfrm>
            <a:off x="513193" y="5792731"/>
            <a:ext cx="8249808" cy="263790"/>
          </a:xfrm>
          <a:prstGeom prst="rect">
            <a:avLst/>
          </a:prstGeom>
          <a:solidFill>
            <a:srgbClr val="008272"/>
          </a:solidFill>
        </p:spPr>
        <p:txBody>
          <a:bodyPr vert="horz" wrap="square" lIns="0" tIns="0" rIns="0" bIns="0" rtlCol="0" anchor="t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cap="none" spc="0" baseline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defRPr/>
            </a:pPr>
            <a:r>
              <a:rPr lang="cs-CZ" sz="857" dirty="0">
                <a:solidFill>
                  <a:schemeClr val="bg1"/>
                </a:solidFill>
              </a:rPr>
              <a:t> BEZPEČNOST, DODRŽOVÁNÍ PŘEDPISŮ A IDENTITA</a:t>
            </a:r>
          </a:p>
          <a:p>
            <a:pPr lvl="0">
              <a:defRPr/>
            </a:pPr>
            <a:endParaRPr lang="en-US" sz="857" i="1" dirty="0">
              <a:solidFill>
                <a:schemeClr val="bg1"/>
              </a:solidFill>
            </a:endParaRPr>
          </a:p>
        </p:txBody>
      </p:sp>
      <p:sp>
        <p:nvSpPr>
          <p:cNvPr id="79" name="Azure 1">
            <a:extLst>
              <a:ext uri="{FF2B5EF4-FFF2-40B4-BE49-F238E27FC236}">
                <a16:creationId xmlns:a16="http://schemas.microsoft.com/office/drawing/2014/main" id="{08E850DE-0A22-4114-8F79-AB918007D999}"/>
              </a:ext>
            </a:extLst>
          </p:cNvPr>
          <p:cNvSpPr/>
          <p:nvPr/>
        </p:nvSpPr>
        <p:spPr>
          <a:xfrm>
            <a:off x="531573" y="6096688"/>
            <a:ext cx="2991311" cy="207877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156753" indent="-122464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cs-CZ" sz="751" b="1">
                <a:solidFill>
                  <a:schemeClr val="tx1"/>
                </a:solidFill>
                <a:cs typeface="Segoe UI" panose="020B0502040204020203" pitchFamily="34" charset="0"/>
              </a:rPr>
              <a:t>Security, Compliance &amp;  Identity Fundamentals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</a:rPr>
              <a:t>	        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5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(SC-900)</a:t>
            </a:r>
          </a:p>
        </p:txBody>
      </p:sp>
      <p:sp>
        <p:nvSpPr>
          <p:cNvPr id="80" name="Azure 1">
            <a:extLst>
              <a:ext uri="{FF2B5EF4-FFF2-40B4-BE49-F238E27FC236}">
                <a16:creationId xmlns:a16="http://schemas.microsoft.com/office/drawing/2014/main" id="{F2DEBEE9-B548-4C09-B2F9-304E0656454D}"/>
              </a:ext>
            </a:extLst>
          </p:cNvPr>
          <p:cNvSpPr/>
          <p:nvPr/>
        </p:nvSpPr>
        <p:spPr>
          <a:xfrm>
            <a:off x="3258086" y="6030430"/>
            <a:ext cx="3024623" cy="541559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156753" indent="-122464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cs-CZ" sz="751" b="1">
                <a:solidFill>
                  <a:schemeClr val="tx1"/>
                </a:solidFill>
                <a:cs typeface="Segoe UI" panose="020B0502040204020203" pitchFamily="34" charset="0"/>
              </a:rPr>
              <a:t>Security Operations Analyst Associate      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</a:rPr>
              <a:t>     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5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5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SC-200)</a:t>
            </a:r>
          </a:p>
          <a:p>
            <a:pPr marL="156753" indent="-122464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cs-CZ" sz="751" b="1">
                <a:solidFill>
                  <a:schemeClr val="tx1"/>
                </a:solidFill>
                <a:cs typeface="Segoe UI" panose="020B0502040204020203" pitchFamily="34" charset="0"/>
              </a:rPr>
              <a:t>Identity &amp; Access Admin Associate                     (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6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SC-300)</a:t>
            </a:r>
          </a:p>
          <a:p>
            <a:pPr marL="156753" indent="-122464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cs-CZ" sz="751" b="1">
                <a:solidFill>
                  <a:schemeClr val="tx1"/>
                </a:solidFill>
                <a:cs typeface="Segoe UI" panose="020B0502040204020203" pitchFamily="34" charset="0"/>
              </a:rPr>
              <a:t>Information Protection Admin Associate        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6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(SC-400)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F678FC-C4D0-4AFB-88DE-51C585F41AD6}"/>
              </a:ext>
            </a:extLst>
          </p:cNvPr>
          <p:cNvSpPr/>
          <p:nvPr/>
        </p:nvSpPr>
        <p:spPr>
          <a:xfrm>
            <a:off x="8863525" y="6067721"/>
            <a:ext cx="2182281" cy="323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751" b="1">
              <a:cs typeface="Segoe UI" panose="020B0502040204020203" pitchFamily="34" charset="0"/>
            </a:endParaRPr>
          </a:p>
          <a:p>
            <a:endParaRPr lang="de-DE" sz="751" b="1">
              <a:cs typeface="Segoe UI" panose="020B0502040204020203" pitchFamily="34" charset="0"/>
            </a:endParaRPr>
          </a:p>
        </p:txBody>
      </p:sp>
      <p:sp>
        <p:nvSpPr>
          <p:cNvPr id="84" name="Role based">
            <a:extLst>
              <a:ext uri="{FF2B5EF4-FFF2-40B4-BE49-F238E27FC236}">
                <a16:creationId xmlns:a16="http://schemas.microsoft.com/office/drawing/2014/main" id="{3E4710B2-B4F3-4FAD-AEE6-FC42D8B303D9}"/>
              </a:ext>
            </a:extLst>
          </p:cNvPr>
          <p:cNvSpPr txBox="1">
            <a:spLocks/>
          </p:cNvSpPr>
          <p:nvPr/>
        </p:nvSpPr>
        <p:spPr>
          <a:xfrm rot="16200000">
            <a:off x="10307735" y="4061442"/>
            <a:ext cx="3226646" cy="12695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cap="none" spc="0" baseline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cs-CZ" sz="825" dirty="0">
                <a:solidFill>
                  <a:schemeClr val="tx1"/>
                </a:solidFill>
                <a:latin typeface="+mn-lt"/>
              </a:rPr>
              <a:t>* zatím není k dispozici žádný oficiální kurz od společnosti Microsoft </a:t>
            </a:r>
          </a:p>
        </p:txBody>
      </p:sp>
      <p:sp>
        <p:nvSpPr>
          <p:cNvPr id="85" name="Azure 1">
            <a:extLst>
              <a:ext uri="{FF2B5EF4-FFF2-40B4-BE49-F238E27FC236}">
                <a16:creationId xmlns:a16="http://schemas.microsoft.com/office/drawing/2014/main" id="{FA6D248C-3D21-4672-8980-3452F42BA489}"/>
              </a:ext>
            </a:extLst>
          </p:cNvPr>
          <p:cNvSpPr/>
          <p:nvPr/>
        </p:nvSpPr>
        <p:spPr>
          <a:xfrm>
            <a:off x="6134126" y="6056521"/>
            <a:ext cx="2718652" cy="541559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156753" indent="-122464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cs-CZ" sz="751" b="1">
                <a:solidFill>
                  <a:schemeClr val="tx1"/>
                </a:solidFill>
                <a:cs typeface="Segoe UI" panose="020B0502040204020203" pitchFamily="34" charset="0"/>
              </a:rPr>
              <a:t>M365 Security Admin.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</a:rPr>
              <a:t>.                                      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(MS-500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</a:rPr>
              <a:t>)</a:t>
            </a:r>
          </a:p>
          <a:p>
            <a:pPr marL="156753" indent="-122464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cs-CZ" sz="751" b="1">
                <a:solidFill>
                  <a:schemeClr val="tx1"/>
                </a:solidFill>
                <a:cs typeface="Segoe UI" panose="020B0502040204020203" pitchFamily="34" charset="0"/>
              </a:rPr>
              <a:t>Azure Security Engineer                                    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(AZ-500)</a:t>
            </a:r>
          </a:p>
          <a:p>
            <a:pPr marL="156753" indent="-122464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cs-CZ" sz="751" b="1">
                <a:solidFill>
                  <a:schemeClr val="tx1"/>
                </a:solidFill>
                <a:cs typeface="Segoe UI" panose="020B0502040204020203" pitchFamily="34" charset="0"/>
              </a:rPr>
              <a:t>Cybersecurity Architect Expert                       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6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(SC-100)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77AEE56-7632-416D-8AAA-A8372B06C3FC}"/>
              </a:ext>
            </a:extLst>
          </p:cNvPr>
          <p:cNvSpPr txBox="1"/>
          <p:nvPr/>
        </p:nvSpPr>
        <p:spPr>
          <a:xfrm>
            <a:off x="1203425" y="6606922"/>
            <a:ext cx="1236236" cy="207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798">
              <a:defRPr/>
            </a:pPr>
            <a:r>
              <a:rPr lang="cs-CZ" sz="751" b="1" dirty="0">
                <a:solidFill>
                  <a:schemeClr val="bg1"/>
                </a:solidFill>
                <a:cs typeface="Segoe UI" panose="020B0502040204020203" pitchFamily="34" charset="0"/>
              </a:rPr>
              <a:t>Poslední aktualizace: Květen 2022</a:t>
            </a:r>
          </a:p>
        </p:txBody>
      </p:sp>
      <p:sp>
        <p:nvSpPr>
          <p:cNvPr id="81" name="Azure 1">
            <a:extLst>
              <a:ext uri="{FF2B5EF4-FFF2-40B4-BE49-F238E27FC236}">
                <a16:creationId xmlns:a16="http://schemas.microsoft.com/office/drawing/2014/main" id="{14A21BB2-3CA7-4D7D-A8DB-62C17760C7E2}"/>
              </a:ext>
            </a:extLst>
          </p:cNvPr>
          <p:cNvSpPr/>
          <p:nvPr/>
        </p:nvSpPr>
        <p:spPr>
          <a:xfrm>
            <a:off x="6163128" y="2628364"/>
            <a:ext cx="2597595" cy="20787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34290" defTabSz="699351">
              <a:spcBef>
                <a:spcPts val="375"/>
              </a:spcBef>
              <a:spcAft>
                <a:spcPts val="375"/>
              </a:spcAft>
              <a:buClr>
                <a:srgbClr val="0078D4"/>
              </a:buClr>
              <a:defRPr/>
            </a:pPr>
            <a:r>
              <a:rPr lang="cs-CZ" sz="751" b="1">
                <a:solidFill>
                  <a:prstClr val="black"/>
                </a:solidFill>
                <a:cs typeface="Segoe UI" panose="020B0502040204020203" pitchFamily="34" charset="0"/>
              </a:rPr>
              <a:t>▾ Associate</a:t>
            </a:r>
          </a:p>
        </p:txBody>
      </p:sp>
      <p:sp>
        <p:nvSpPr>
          <p:cNvPr id="82" name="Azure 1">
            <a:extLst>
              <a:ext uri="{FF2B5EF4-FFF2-40B4-BE49-F238E27FC236}">
                <a16:creationId xmlns:a16="http://schemas.microsoft.com/office/drawing/2014/main" id="{9463F627-05FD-4CEB-9379-C621D6B70E27}"/>
              </a:ext>
            </a:extLst>
          </p:cNvPr>
          <p:cNvSpPr/>
          <p:nvPr/>
        </p:nvSpPr>
        <p:spPr>
          <a:xfrm>
            <a:off x="8993368" y="2628364"/>
            <a:ext cx="2598222" cy="20787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34290" defTabSz="699351">
              <a:spcBef>
                <a:spcPts val="375"/>
              </a:spcBef>
              <a:spcAft>
                <a:spcPts val="375"/>
              </a:spcAft>
              <a:buClr>
                <a:srgbClr val="0078D4"/>
              </a:buClr>
              <a:defRPr/>
            </a:pPr>
            <a:r>
              <a:rPr lang="cs-CZ" sz="751" b="1">
                <a:solidFill>
                  <a:prstClr val="black"/>
                </a:solidFill>
                <a:cs typeface="Segoe UI" panose="020B0502040204020203" pitchFamily="34" charset="0"/>
              </a:rPr>
              <a:t>▾ Associate</a:t>
            </a:r>
          </a:p>
        </p:txBody>
      </p:sp>
      <p:sp>
        <p:nvSpPr>
          <p:cNvPr id="86" name="Azure 1">
            <a:extLst>
              <a:ext uri="{FF2B5EF4-FFF2-40B4-BE49-F238E27FC236}">
                <a16:creationId xmlns:a16="http://schemas.microsoft.com/office/drawing/2014/main" id="{FD72C4A7-9834-4925-BA25-A25D96DD6B9F}"/>
              </a:ext>
            </a:extLst>
          </p:cNvPr>
          <p:cNvSpPr/>
          <p:nvPr/>
        </p:nvSpPr>
        <p:spPr>
          <a:xfrm>
            <a:off x="6165173" y="1928459"/>
            <a:ext cx="2593504" cy="20787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34290" defTabSz="699351">
              <a:spcBef>
                <a:spcPts val="375"/>
              </a:spcBef>
              <a:spcAft>
                <a:spcPts val="375"/>
              </a:spcAft>
              <a:buClr>
                <a:srgbClr val="0078D4"/>
              </a:buClr>
              <a:defRPr/>
            </a:pPr>
            <a:r>
              <a:rPr lang="cs-CZ" sz="751" b="1" dirty="0">
                <a:solidFill>
                  <a:prstClr val="black"/>
                </a:solidFill>
                <a:cs typeface="Segoe UI" panose="020B0502040204020203" pitchFamily="34" charset="0"/>
              </a:rPr>
              <a:t>▾ Expert</a:t>
            </a:r>
          </a:p>
        </p:txBody>
      </p:sp>
      <p:sp>
        <p:nvSpPr>
          <p:cNvPr id="87" name="Azure 1">
            <a:extLst>
              <a:ext uri="{FF2B5EF4-FFF2-40B4-BE49-F238E27FC236}">
                <a16:creationId xmlns:a16="http://schemas.microsoft.com/office/drawing/2014/main" id="{E8FE78B2-C6D1-4018-AB21-4E144E34CB24}"/>
              </a:ext>
            </a:extLst>
          </p:cNvPr>
          <p:cNvSpPr/>
          <p:nvPr/>
        </p:nvSpPr>
        <p:spPr>
          <a:xfrm>
            <a:off x="8991231" y="1928459"/>
            <a:ext cx="2593504" cy="20787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34290" defTabSz="699351">
              <a:spcBef>
                <a:spcPts val="375"/>
              </a:spcBef>
              <a:spcAft>
                <a:spcPts val="375"/>
              </a:spcAft>
              <a:buClr>
                <a:srgbClr val="0078D4"/>
              </a:buClr>
              <a:defRPr/>
            </a:pPr>
            <a:r>
              <a:rPr lang="cs-CZ" sz="751" b="1">
                <a:solidFill>
                  <a:prstClr val="black"/>
                </a:solidFill>
                <a:cs typeface="Segoe UI" panose="020B0502040204020203" pitchFamily="34" charset="0"/>
              </a:rPr>
              <a:t>▾ Expert</a:t>
            </a:r>
          </a:p>
        </p:txBody>
      </p:sp>
      <p:sp>
        <p:nvSpPr>
          <p:cNvPr id="88" name="Azure 1">
            <a:extLst>
              <a:ext uri="{FF2B5EF4-FFF2-40B4-BE49-F238E27FC236}">
                <a16:creationId xmlns:a16="http://schemas.microsoft.com/office/drawing/2014/main" id="{1D9C9E69-013A-4C64-A6AA-69FDBF6FC882}"/>
              </a:ext>
            </a:extLst>
          </p:cNvPr>
          <p:cNvSpPr/>
          <p:nvPr/>
        </p:nvSpPr>
        <p:spPr>
          <a:xfrm>
            <a:off x="3352641" y="5040240"/>
            <a:ext cx="2585358" cy="20787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34290" defTabSz="699351">
              <a:spcBef>
                <a:spcPts val="375"/>
              </a:spcBef>
              <a:spcAft>
                <a:spcPts val="375"/>
              </a:spcAft>
              <a:buClr>
                <a:srgbClr val="0078D4"/>
              </a:buClr>
              <a:defRPr/>
            </a:pPr>
            <a:r>
              <a:rPr lang="cs-CZ" sz="751" b="1">
                <a:solidFill>
                  <a:prstClr val="black"/>
                </a:solidFill>
                <a:cs typeface="Segoe UI" panose="020B0502040204020203" pitchFamily="34" charset="0"/>
              </a:rPr>
              <a:t>▾ Fundamentals</a:t>
            </a:r>
          </a:p>
        </p:txBody>
      </p:sp>
      <p:sp>
        <p:nvSpPr>
          <p:cNvPr id="89" name="Azure 1">
            <a:extLst>
              <a:ext uri="{FF2B5EF4-FFF2-40B4-BE49-F238E27FC236}">
                <a16:creationId xmlns:a16="http://schemas.microsoft.com/office/drawing/2014/main" id="{E449B8F0-4CB2-4FCC-9897-4B14A65413D3}"/>
              </a:ext>
            </a:extLst>
          </p:cNvPr>
          <p:cNvSpPr/>
          <p:nvPr/>
        </p:nvSpPr>
        <p:spPr>
          <a:xfrm>
            <a:off x="6169246" y="5040240"/>
            <a:ext cx="2585358" cy="20787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34290" defTabSz="699351">
              <a:spcBef>
                <a:spcPts val="375"/>
              </a:spcBef>
              <a:spcAft>
                <a:spcPts val="375"/>
              </a:spcAft>
              <a:buClr>
                <a:srgbClr val="0078D4"/>
              </a:buClr>
              <a:defRPr/>
            </a:pPr>
            <a:r>
              <a:rPr lang="cs-CZ" sz="751" b="1">
                <a:solidFill>
                  <a:prstClr val="black"/>
                </a:solidFill>
                <a:cs typeface="Segoe UI" panose="020B0502040204020203" pitchFamily="34" charset="0"/>
              </a:rPr>
              <a:t>▾ Fundamentals</a:t>
            </a:r>
          </a:p>
        </p:txBody>
      </p:sp>
      <p:sp>
        <p:nvSpPr>
          <p:cNvPr id="90" name="Azure 1">
            <a:extLst>
              <a:ext uri="{FF2B5EF4-FFF2-40B4-BE49-F238E27FC236}">
                <a16:creationId xmlns:a16="http://schemas.microsoft.com/office/drawing/2014/main" id="{9850B1FB-9CC0-4672-A4F7-669708A5F990}"/>
              </a:ext>
            </a:extLst>
          </p:cNvPr>
          <p:cNvSpPr/>
          <p:nvPr/>
        </p:nvSpPr>
        <p:spPr>
          <a:xfrm>
            <a:off x="8999800" y="5040240"/>
            <a:ext cx="2585358" cy="20787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34290" defTabSz="699351">
              <a:spcBef>
                <a:spcPts val="375"/>
              </a:spcBef>
              <a:spcAft>
                <a:spcPts val="375"/>
              </a:spcAft>
              <a:buClr>
                <a:srgbClr val="0078D4"/>
              </a:buClr>
              <a:defRPr/>
            </a:pPr>
            <a:r>
              <a:rPr lang="cs-CZ" sz="751" b="1">
                <a:solidFill>
                  <a:prstClr val="black"/>
                </a:solidFill>
                <a:cs typeface="Segoe UI" panose="020B0502040204020203" pitchFamily="34" charset="0"/>
              </a:rPr>
              <a:t>▾ Fundamentals</a:t>
            </a:r>
          </a:p>
        </p:txBody>
      </p:sp>
      <p:sp>
        <p:nvSpPr>
          <p:cNvPr id="94" name="Azure 1">
            <a:extLst>
              <a:ext uri="{FF2B5EF4-FFF2-40B4-BE49-F238E27FC236}">
                <a16:creationId xmlns:a16="http://schemas.microsoft.com/office/drawing/2014/main" id="{B2F1D25C-BC9B-471C-9C13-2BBE93C1B3B1}"/>
              </a:ext>
            </a:extLst>
          </p:cNvPr>
          <p:cNvSpPr/>
          <p:nvPr/>
        </p:nvSpPr>
        <p:spPr>
          <a:xfrm>
            <a:off x="533942" y="5040240"/>
            <a:ext cx="2585358" cy="20787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34290" defTabSz="699351">
              <a:spcBef>
                <a:spcPts val="375"/>
              </a:spcBef>
              <a:spcAft>
                <a:spcPts val="375"/>
              </a:spcAft>
              <a:buClr>
                <a:srgbClr val="0078D4"/>
              </a:buClr>
              <a:defRPr/>
            </a:pPr>
            <a:r>
              <a:rPr lang="cs-CZ" sz="751" b="1">
                <a:solidFill>
                  <a:prstClr val="black"/>
                </a:solidFill>
                <a:cs typeface="Segoe UI" panose="020B0502040204020203" pitchFamily="34" charset="0"/>
              </a:rPr>
              <a:t>▾ Fundamentals</a:t>
            </a:r>
          </a:p>
        </p:txBody>
      </p:sp>
      <p:sp>
        <p:nvSpPr>
          <p:cNvPr id="95" name="Azure 1">
            <a:extLst>
              <a:ext uri="{FF2B5EF4-FFF2-40B4-BE49-F238E27FC236}">
                <a16:creationId xmlns:a16="http://schemas.microsoft.com/office/drawing/2014/main" id="{EC92166C-2388-4C19-88D8-F487545918E4}"/>
              </a:ext>
            </a:extLst>
          </p:cNvPr>
          <p:cNvSpPr/>
          <p:nvPr/>
        </p:nvSpPr>
        <p:spPr>
          <a:xfrm>
            <a:off x="527510" y="2628364"/>
            <a:ext cx="2598222" cy="20787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34290" defTabSz="699351">
              <a:spcBef>
                <a:spcPts val="375"/>
              </a:spcBef>
              <a:spcAft>
                <a:spcPts val="375"/>
              </a:spcAft>
              <a:buClr>
                <a:srgbClr val="0078D4"/>
              </a:buClr>
              <a:defRPr/>
            </a:pPr>
            <a:r>
              <a:rPr lang="cs-CZ" sz="751" b="1">
                <a:solidFill>
                  <a:prstClr val="black"/>
                </a:solidFill>
                <a:cs typeface="Segoe UI" panose="020B0502040204020203" pitchFamily="34" charset="0"/>
              </a:rPr>
              <a:t>▾ Associate</a:t>
            </a:r>
          </a:p>
        </p:txBody>
      </p:sp>
      <p:sp>
        <p:nvSpPr>
          <p:cNvPr id="50" name="Azure 1">
            <a:extLst>
              <a:ext uri="{FF2B5EF4-FFF2-40B4-BE49-F238E27FC236}">
                <a16:creationId xmlns:a16="http://schemas.microsoft.com/office/drawing/2014/main" id="{98AC9430-4FBC-46E6-9938-3C81C08A7A15}"/>
              </a:ext>
            </a:extLst>
          </p:cNvPr>
          <p:cNvSpPr/>
          <p:nvPr/>
        </p:nvSpPr>
        <p:spPr>
          <a:xfrm>
            <a:off x="6165891" y="947490"/>
            <a:ext cx="2592068" cy="21594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34290" defTabSz="699351">
              <a:spcBef>
                <a:spcPts val="375"/>
              </a:spcBef>
              <a:spcAft>
                <a:spcPts val="375"/>
              </a:spcAft>
              <a:buClr>
                <a:srgbClr val="0078D4"/>
              </a:buClr>
              <a:defRPr/>
            </a:pPr>
            <a:r>
              <a:rPr lang="cs-CZ" sz="751" b="1">
                <a:solidFill>
                  <a:prstClr val="black"/>
                </a:solidFill>
                <a:cs typeface="Segoe UI" panose="020B0502040204020203" pitchFamily="34" charset="0"/>
              </a:rPr>
              <a:t>▾ Specialty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D94BFF-6F74-4D79-ACF1-FBF5E47583E4}"/>
              </a:ext>
            </a:extLst>
          </p:cNvPr>
          <p:cNvSpPr/>
          <p:nvPr/>
        </p:nvSpPr>
        <p:spPr>
          <a:xfrm>
            <a:off x="6169982" y="1181730"/>
            <a:ext cx="2559308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750" b="1">
                <a:latin typeface="+mn-lt"/>
                <a:cs typeface="Segoe UI" panose="020B0502040204020203" pitchFamily="34" charset="0"/>
              </a:rPr>
              <a:t>Customer Data Platform </a:t>
            </a:r>
            <a:r>
              <a:rPr lang="cs-CZ" sz="750">
                <a:latin typeface="+mn-lt"/>
                <a:cs typeface="Segoe UI" panose="020B0502040204020203" pitchFamily="34" charset="0"/>
              </a:rPr>
              <a:t>                                       </a:t>
            </a:r>
            <a:r>
              <a:rPr lang="cs-CZ" sz="750">
                <a:latin typeface="+mn-lt"/>
                <a:cs typeface="Segoe UI" panose="020B0502040204020203" pitchFamily="34" charset="0"/>
                <a:hlinkClick r:id="rId6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(MB-260)</a:t>
            </a:r>
          </a:p>
        </p:txBody>
      </p:sp>
      <p:sp>
        <p:nvSpPr>
          <p:cNvPr id="54" name="Azure 1">
            <a:extLst>
              <a:ext uri="{FF2B5EF4-FFF2-40B4-BE49-F238E27FC236}">
                <a16:creationId xmlns:a16="http://schemas.microsoft.com/office/drawing/2014/main" id="{B81CF0F0-88FE-4D0B-8DA6-54D2C077F5C0}"/>
              </a:ext>
            </a:extLst>
          </p:cNvPr>
          <p:cNvSpPr/>
          <p:nvPr/>
        </p:nvSpPr>
        <p:spPr>
          <a:xfrm>
            <a:off x="3344457" y="955427"/>
            <a:ext cx="2592068" cy="21594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34290" defTabSz="699351">
              <a:spcBef>
                <a:spcPts val="375"/>
              </a:spcBef>
              <a:spcAft>
                <a:spcPts val="375"/>
              </a:spcAft>
              <a:buClr>
                <a:srgbClr val="0078D4"/>
              </a:buClr>
              <a:defRPr/>
            </a:pPr>
            <a:r>
              <a:rPr lang="cs-CZ" sz="751" b="1">
                <a:solidFill>
                  <a:prstClr val="black"/>
                </a:solidFill>
                <a:cs typeface="Segoe UI" panose="020B0502040204020203" pitchFamily="34" charset="0"/>
              </a:rPr>
              <a:t>▾ Specialty</a:t>
            </a:r>
          </a:p>
        </p:txBody>
      </p:sp>
      <p:sp>
        <p:nvSpPr>
          <p:cNvPr id="55" name="Azure 1">
            <a:extLst>
              <a:ext uri="{FF2B5EF4-FFF2-40B4-BE49-F238E27FC236}">
                <a16:creationId xmlns:a16="http://schemas.microsoft.com/office/drawing/2014/main" id="{7FCA3293-AA75-4618-A13E-FFE12A97FBD1}"/>
              </a:ext>
            </a:extLst>
          </p:cNvPr>
          <p:cNvSpPr/>
          <p:nvPr/>
        </p:nvSpPr>
        <p:spPr>
          <a:xfrm>
            <a:off x="3342784" y="1179368"/>
            <a:ext cx="2605313" cy="4902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751" b="1" dirty="0">
                <a:solidFill>
                  <a:schemeClr val="tx1"/>
                </a:solidFill>
                <a:cs typeface="Segoe UI" panose="020B0502040204020203" pitchFamily="34" charset="0"/>
              </a:rPr>
              <a:t>M365 Teams Support </a:t>
            </a:r>
            <a:r>
              <a:rPr lang="cs-CZ" sz="751" b="1" dirty="0" err="1">
                <a:solidFill>
                  <a:schemeClr val="tx1"/>
                </a:solidFill>
                <a:cs typeface="Segoe UI" panose="020B0502040204020203" pitchFamily="34" charset="0"/>
              </a:rPr>
              <a:t>Engineer</a:t>
            </a:r>
            <a:r>
              <a:rPr lang="cs-CZ" sz="751" b="1" dirty="0">
                <a:solidFill>
                  <a:schemeClr val="tx1"/>
                </a:solidFill>
                <a:cs typeface="Segoe UI" panose="020B0502040204020203" pitchFamily="34" charset="0"/>
              </a:rPr>
              <a:t>                               </a:t>
            </a:r>
            <a:r>
              <a:rPr lang="cs-CZ" sz="751" dirty="0">
                <a:solidFill>
                  <a:schemeClr val="tx1"/>
                </a:solidFill>
                <a:cs typeface="Segoe UI" panose="020B0502040204020203" pitchFamily="34" charset="0"/>
              </a:rPr>
              <a:t>(MS-740*)</a:t>
            </a:r>
          </a:p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751" b="1" dirty="0">
                <a:solidFill>
                  <a:schemeClr val="tx1"/>
                </a:solidFill>
                <a:cs typeface="Segoe UI" panose="020B0502040204020203" pitchFamily="34" charset="0"/>
              </a:rPr>
              <a:t>Exchange Online Support </a:t>
            </a:r>
            <a:r>
              <a:rPr lang="cs-CZ" sz="751" b="1" dirty="0" err="1">
                <a:solidFill>
                  <a:schemeClr val="tx1"/>
                </a:solidFill>
                <a:cs typeface="Segoe UI" panose="020B0502040204020203" pitchFamily="34" charset="0"/>
              </a:rPr>
              <a:t>Engineer</a:t>
            </a:r>
            <a:r>
              <a:rPr lang="cs-CZ" sz="751" b="1" dirty="0">
                <a:solidFill>
                  <a:schemeClr val="tx1"/>
                </a:solidFill>
                <a:cs typeface="Segoe UI" panose="020B0502040204020203" pitchFamily="34" charset="0"/>
              </a:rPr>
              <a:t> Speciality </a:t>
            </a:r>
            <a:r>
              <a:rPr lang="cs-CZ" sz="751" dirty="0">
                <a:solidFill>
                  <a:schemeClr val="tx1"/>
                </a:solidFill>
                <a:cs typeface="Segoe UI" panose="020B0502040204020203" pitchFamily="34" charset="0"/>
                <a:hlinkClick r:id="rId6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(MS-220)</a:t>
            </a:r>
            <a:r>
              <a:rPr lang="cs-CZ" sz="751" b="1" dirty="0">
                <a:solidFill>
                  <a:schemeClr val="tx1"/>
                </a:solidFill>
                <a:cs typeface="Segoe UI" panose="020B0502040204020203" pitchFamily="34" charset="0"/>
              </a:rPr>
              <a:t>	</a:t>
            </a:r>
          </a:p>
        </p:txBody>
      </p:sp>
      <p:sp>
        <p:nvSpPr>
          <p:cNvPr id="61" name="Azure 1">
            <a:extLst>
              <a:ext uri="{FF2B5EF4-FFF2-40B4-BE49-F238E27FC236}">
                <a16:creationId xmlns:a16="http://schemas.microsoft.com/office/drawing/2014/main" id="{44D786E8-BC1E-4589-8A96-E8C229EEE016}"/>
              </a:ext>
            </a:extLst>
          </p:cNvPr>
          <p:cNvSpPr/>
          <p:nvPr/>
        </p:nvSpPr>
        <p:spPr>
          <a:xfrm>
            <a:off x="3355842" y="1936038"/>
            <a:ext cx="2593504" cy="20787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34290" defTabSz="699351">
              <a:spcBef>
                <a:spcPts val="375"/>
              </a:spcBef>
              <a:spcAft>
                <a:spcPts val="375"/>
              </a:spcAft>
              <a:buClr>
                <a:srgbClr val="0078D4"/>
              </a:buClr>
              <a:defRPr/>
            </a:pPr>
            <a:r>
              <a:rPr lang="cs-CZ" sz="751" b="1">
                <a:solidFill>
                  <a:prstClr val="black"/>
                </a:solidFill>
                <a:cs typeface="Segoe UI" panose="020B0502040204020203" pitchFamily="34" charset="0"/>
              </a:rPr>
              <a:t>▾ Expert</a:t>
            </a:r>
          </a:p>
        </p:txBody>
      </p:sp>
      <p:sp>
        <p:nvSpPr>
          <p:cNvPr id="62" name="Azure 1">
            <a:extLst>
              <a:ext uri="{FF2B5EF4-FFF2-40B4-BE49-F238E27FC236}">
                <a16:creationId xmlns:a16="http://schemas.microsoft.com/office/drawing/2014/main" id="{4E28CC91-BE92-4D72-A809-9A848A5DBBC6}"/>
              </a:ext>
            </a:extLst>
          </p:cNvPr>
          <p:cNvSpPr/>
          <p:nvPr/>
        </p:nvSpPr>
        <p:spPr>
          <a:xfrm>
            <a:off x="529869" y="1928459"/>
            <a:ext cx="2593504" cy="20787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34290" defTabSz="699351">
              <a:spcBef>
                <a:spcPts val="375"/>
              </a:spcBef>
              <a:spcAft>
                <a:spcPts val="375"/>
              </a:spcAft>
              <a:buClr>
                <a:srgbClr val="0078D4"/>
              </a:buClr>
              <a:defRPr/>
            </a:pPr>
            <a:r>
              <a:rPr lang="cs-CZ" sz="751" b="1">
                <a:solidFill>
                  <a:prstClr val="black"/>
                </a:solidFill>
                <a:cs typeface="Segoe UI" panose="020B0502040204020203" pitchFamily="34" charset="0"/>
              </a:rPr>
              <a:t>▾ Expert</a:t>
            </a:r>
          </a:p>
        </p:txBody>
      </p:sp>
      <p:sp>
        <p:nvSpPr>
          <p:cNvPr id="64" name="Azure 1">
            <a:extLst>
              <a:ext uri="{FF2B5EF4-FFF2-40B4-BE49-F238E27FC236}">
                <a16:creationId xmlns:a16="http://schemas.microsoft.com/office/drawing/2014/main" id="{FCCC4DEE-5F51-4B42-8A28-B37AB03D590C}"/>
              </a:ext>
            </a:extLst>
          </p:cNvPr>
          <p:cNvSpPr/>
          <p:nvPr/>
        </p:nvSpPr>
        <p:spPr>
          <a:xfrm>
            <a:off x="3355159" y="1928459"/>
            <a:ext cx="2593504" cy="20787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34290" defTabSz="699351">
              <a:spcBef>
                <a:spcPts val="375"/>
              </a:spcBef>
              <a:spcAft>
                <a:spcPts val="375"/>
              </a:spcAft>
              <a:buClr>
                <a:srgbClr val="0078D4"/>
              </a:buClr>
              <a:defRPr/>
            </a:pPr>
            <a:r>
              <a:rPr lang="cs-CZ" sz="751" b="1">
                <a:solidFill>
                  <a:prstClr val="black"/>
                </a:solidFill>
                <a:cs typeface="Segoe UI" panose="020B0502040204020203" pitchFamily="34" charset="0"/>
              </a:rPr>
              <a:t>▾ Expert</a:t>
            </a:r>
          </a:p>
        </p:txBody>
      </p:sp>
      <p:sp>
        <p:nvSpPr>
          <p:cNvPr id="75" name="Azure 1">
            <a:extLst>
              <a:ext uri="{FF2B5EF4-FFF2-40B4-BE49-F238E27FC236}">
                <a16:creationId xmlns:a16="http://schemas.microsoft.com/office/drawing/2014/main" id="{C8CB5EEB-01E8-4F5F-BFEE-FBE88B114A29}"/>
              </a:ext>
            </a:extLst>
          </p:cNvPr>
          <p:cNvSpPr/>
          <p:nvPr/>
        </p:nvSpPr>
        <p:spPr>
          <a:xfrm>
            <a:off x="8986858" y="2139070"/>
            <a:ext cx="2520513" cy="20787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162877" indent="-128587" defTabSz="699351">
              <a:spcBef>
                <a:spcPts val="225"/>
              </a:spcBef>
              <a:spcAft>
                <a:spcPts val="225"/>
              </a:spcAft>
              <a:buClr>
                <a:srgbClr val="0078D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751" b="1">
                <a:solidFill>
                  <a:schemeClr val="tx1"/>
                </a:solidFill>
                <a:cs typeface="Segoe UI" panose="020B0502040204020203" pitchFamily="34" charset="0"/>
              </a:rPr>
              <a:t>PP Solution Arch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</a:rPr>
              <a:t>.                                                   </a:t>
            </a:r>
            <a:r>
              <a:rPr lang="cs-CZ" sz="751">
                <a:solidFill>
                  <a:schemeClr val="tx1"/>
                </a:solidFill>
                <a:cs typeface="Segoe UI" panose="020B0502040204020203" pitchFamily="34" charset="0"/>
                <a:hlinkClick r:id="rId6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(PL-600)</a:t>
            </a:r>
          </a:p>
        </p:txBody>
      </p:sp>
      <p:sp>
        <p:nvSpPr>
          <p:cNvPr id="96" name="Azure 1">
            <a:extLst>
              <a:ext uri="{FF2B5EF4-FFF2-40B4-BE49-F238E27FC236}">
                <a16:creationId xmlns:a16="http://schemas.microsoft.com/office/drawing/2014/main" id="{28DBFED1-08CE-45FA-A9AD-02ECC1D60F66}"/>
              </a:ext>
            </a:extLst>
          </p:cNvPr>
          <p:cNvSpPr/>
          <p:nvPr/>
        </p:nvSpPr>
        <p:spPr>
          <a:xfrm>
            <a:off x="3359336" y="947490"/>
            <a:ext cx="2592068" cy="21594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34290" defTabSz="699351">
              <a:spcBef>
                <a:spcPts val="375"/>
              </a:spcBef>
              <a:spcAft>
                <a:spcPts val="375"/>
              </a:spcAft>
              <a:buClr>
                <a:srgbClr val="0078D4"/>
              </a:buClr>
              <a:defRPr/>
            </a:pPr>
            <a:r>
              <a:rPr lang="cs-CZ" sz="751" b="1">
                <a:solidFill>
                  <a:prstClr val="black"/>
                </a:solidFill>
                <a:cs typeface="Segoe UI" panose="020B0502040204020203" pitchFamily="34" charset="0"/>
              </a:rPr>
              <a:t>▾ Specialty</a:t>
            </a:r>
          </a:p>
        </p:txBody>
      </p:sp>
      <p:sp>
        <p:nvSpPr>
          <p:cNvPr id="97" name="Azure 1">
            <a:extLst>
              <a:ext uri="{FF2B5EF4-FFF2-40B4-BE49-F238E27FC236}">
                <a16:creationId xmlns:a16="http://schemas.microsoft.com/office/drawing/2014/main" id="{9E32118D-7E85-4EA3-99BE-5ECB7722466A}"/>
              </a:ext>
            </a:extLst>
          </p:cNvPr>
          <p:cNvSpPr/>
          <p:nvPr/>
        </p:nvSpPr>
        <p:spPr>
          <a:xfrm>
            <a:off x="3348568" y="1928458"/>
            <a:ext cx="2593504" cy="20787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34290" defTabSz="699351">
              <a:spcBef>
                <a:spcPts val="375"/>
              </a:spcBef>
              <a:spcAft>
                <a:spcPts val="375"/>
              </a:spcAft>
              <a:buClr>
                <a:srgbClr val="0078D4"/>
              </a:buClr>
              <a:defRPr/>
            </a:pPr>
            <a:r>
              <a:rPr lang="cs-CZ" sz="751" b="1">
                <a:solidFill>
                  <a:prstClr val="black"/>
                </a:solidFill>
                <a:cs typeface="Segoe UI" panose="020B0502040204020203" pitchFamily="34" charset="0"/>
              </a:rPr>
              <a:t>▾ Expert</a:t>
            </a:r>
          </a:p>
        </p:txBody>
      </p:sp>
      <p:sp>
        <p:nvSpPr>
          <p:cNvPr id="68" name="Azure 1">
            <a:extLst>
              <a:ext uri="{FF2B5EF4-FFF2-40B4-BE49-F238E27FC236}">
                <a16:creationId xmlns:a16="http://schemas.microsoft.com/office/drawing/2014/main" id="{6A7D0BDC-6842-42DE-87A6-E949986DD33D}"/>
              </a:ext>
            </a:extLst>
          </p:cNvPr>
          <p:cNvSpPr/>
          <p:nvPr/>
        </p:nvSpPr>
        <p:spPr>
          <a:xfrm>
            <a:off x="8996924" y="947490"/>
            <a:ext cx="2594666" cy="21439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34290" defTabSz="699351">
              <a:spcBef>
                <a:spcPts val="375"/>
              </a:spcBef>
              <a:spcAft>
                <a:spcPts val="375"/>
              </a:spcAft>
              <a:buClr>
                <a:srgbClr val="0078D4"/>
              </a:buClr>
              <a:defRPr/>
            </a:pPr>
            <a:r>
              <a:rPr lang="cs-CZ" sz="751" b="1">
                <a:solidFill>
                  <a:prstClr val="black"/>
                </a:solidFill>
                <a:cs typeface="Segoe UI" panose="020B0502040204020203" pitchFamily="34" charset="0"/>
              </a:rPr>
              <a:t>▾ Specialty</a:t>
            </a:r>
          </a:p>
        </p:txBody>
      </p:sp>
    </p:spTree>
    <p:extLst>
      <p:ext uri="{BB962C8B-B14F-4D97-AF65-F5344CB8AC3E}">
        <p14:creationId xmlns:p14="http://schemas.microsoft.com/office/powerpoint/2010/main" val="1362587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33C53B-0638-3118-0D24-ACA79BAD8C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34" b="1"/>
          <a:stretch/>
        </p:blipFill>
        <p:spPr>
          <a:xfrm>
            <a:off x="890555" y="602974"/>
            <a:ext cx="10787923" cy="583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80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697DB0-6D47-4F87-B04E-64E01E96E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Časová osa</a:t>
            </a:r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D492ED17-5893-419B-84C9-F5550BC2142D}"/>
              </a:ext>
            </a:extLst>
          </p:cNvPr>
          <p:cNvSpPr/>
          <p:nvPr/>
        </p:nvSpPr>
        <p:spPr>
          <a:xfrm>
            <a:off x="532744" y="4457227"/>
            <a:ext cx="11100033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31AC310-7FF5-4C9C-8D87-361FE985C6AA}"/>
              </a:ext>
            </a:extLst>
          </p:cNvPr>
          <p:cNvSpPr txBox="1"/>
          <p:nvPr/>
        </p:nvSpPr>
        <p:spPr>
          <a:xfrm>
            <a:off x="532744" y="4781680"/>
            <a:ext cx="111265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000000"/>
                </a:solidFill>
                <a:latin typeface="+mn-lt"/>
              </a:rPr>
              <a:t>K prvnímu datu </a:t>
            </a:r>
            <a:r>
              <a:rPr lang="cs-CZ" sz="1200" b="1" dirty="0" err="1">
                <a:solidFill>
                  <a:srgbClr val="000000"/>
                </a:solidFill>
                <a:latin typeface="+mn-lt"/>
              </a:rPr>
              <a:t>reprofilace</a:t>
            </a:r>
            <a:r>
              <a:rPr lang="cs-CZ" sz="1200" b="1" dirty="0">
                <a:solidFill>
                  <a:srgbClr val="000000"/>
                </a:solidFill>
                <a:latin typeface="+mn-lt"/>
              </a:rPr>
              <a:t> partnera po 3. říjnu 2022: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0000"/>
                </a:solidFill>
                <a:latin typeface="+mn-lt"/>
              </a:rPr>
              <a:t>Partneři, kteří si zakoupí označení </a:t>
            </a:r>
            <a:r>
              <a:rPr lang="cs-CZ" sz="1200" dirty="0" err="1">
                <a:solidFill>
                  <a:srgbClr val="000000"/>
                </a:solidFill>
                <a:latin typeface="+mn-lt"/>
              </a:rPr>
              <a:t>Solution</a:t>
            </a:r>
            <a:r>
              <a:rPr lang="cs-CZ" sz="1200" dirty="0">
                <a:solidFill>
                  <a:srgbClr val="000000"/>
                </a:solidFill>
                <a:latin typeface="+mn-lt"/>
              </a:rPr>
              <a:t> partner, se mohou svobodně rozhodnout, zda přejdou na vylepšené výhody Partnera pro řešení, nebo si ponechají své starší výhody a zaplatí příslušný poplatek.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0000"/>
                </a:solidFill>
                <a:latin typeface="+mn-lt"/>
              </a:rPr>
              <a:t>Partneři, kteří nesplňují podmínky pro získání označení Partner pro řešení, ale obnovili si kompetence do 30. září 2022, mají možnost nadále platit poplatek a využívat starší výhody. Po 3. říjnu je také možné provést jednorázovou </a:t>
            </a:r>
            <a:r>
              <a:rPr lang="cs-CZ" sz="1200" dirty="0" err="1">
                <a:solidFill>
                  <a:srgbClr val="000000"/>
                </a:solidFill>
                <a:latin typeface="+mn-lt"/>
              </a:rPr>
              <a:t>reprofilaci</a:t>
            </a:r>
            <a:r>
              <a:rPr lang="cs-CZ" sz="1200" dirty="0">
                <a:solidFill>
                  <a:srgbClr val="000000"/>
                </a:solidFill>
                <a:latin typeface="+mn-lt"/>
              </a:rPr>
              <a:t> bez odznaku.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000000"/>
                </a:solidFill>
                <a:latin typeface="+mn-lt"/>
              </a:rPr>
              <a:t>Náklady: </a:t>
            </a:r>
          </a:p>
          <a:p>
            <a:r>
              <a:rPr lang="cs-CZ" sz="1200" dirty="0">
                <a:solidFill>
                  <a:srgbClr val="000000"/>
                </a:solidFill>
                <a:latin typeface="+mn-lt"/>
              </a:rPr>
              <a:t>      Poplatek se odvíjí od poplatku za zlatou kompetenci. Je splatný jednou a NE za každou oblast. Roční poplatek je 4 730 USD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000000"/>
                </a:solidFill>
                <a:latin typeface="+mn-lt"/>
              </a:rPr>
              <a:t>Zobrazení stříbrné nebo zlaté kompetence:</a:t>
            </a:r>
          </a:p>
          <a:p>
            <a:r>
              <a:rPr lang="cs-CZ" sz="1200" dirty="0">
                <a:solidFill>
                  <a:srgbClr val="000000"/>
                </a:solidFill>
                <a:latin typeface="+mn-lt"/>
              </a:rPr>
              <a:t>       Po 30. září se stříbrné a zlaté kompetence již nesmí zobrazovat. Výhody však budou pokračovat. </a:t>
            </a:r>
          </a:p>
        </p:txBody>
      </p:sp>
      <p:sp>
        <p:nvSpPr>
          <p:cNvPr id="56" name="Flussdiagramm: Verbinder zu einer anderen Seite 4">
            <a:extLst>
              <a:ext uri="{FF2B5EF4-FFF2-40B4-BE49-F238E27FC236}">
                <a16:creationId xmlns:a16="http://schemas.microsoft.com/office/drawing/2014/main" id="{883B2622-F126-4BBC-B132-57B02191F79C}"/>
              </a:ext>
            </a:extLst>
          </p:cNvPr>
          <p:cNvSpPr/>
          <p:nvPr/>
        </p:nvSpPr>
        <p:spPr>
          <a:xfrm>
            <a:off x="532747" y="1714027"/>
            <a:ext cx="2520000" cy="2827986"/>
          </a:xfrm>
          <a:prstGeom prst="flowChartOffpage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Textfeld 5">
            <a:extLst>
              <a:ext uri="{FF2B5EF4-FFF2-40B4-BE49-F238E27FC236}">
                <a16:creationId xmlns:a16="http://schemas.microsoft.com/office/drawing/2014/main" id="{D35D4DC7-E70C-4074-867E-ECC4B8735505}"/>
              </a:ext>
            </a:extLst>
          </p:cNvPr>
          <p:cNvSpPr txBox="1"/>
          <p:nvPr/>
        </p:nvSpPr>
        <p:spPr>
          <a:xfrm>
            <a:off x="532745" y="1714027"/>
            <a:ext cx="25200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latin typeface="+mn-lt"/>
              </a:rPr>
              <a:t>16. 3. 2022</a:t>
            </a:r>
          </a:p>
          <a:p>
            <a:r>
              <a:rPr lang="cs-CZ" sz="1200" dirty="0">
                <a:solidFill>
                  <a:srgbClr val="222222"/>
                </a:solidFill>
                <a:latin typeface="+mn-lt"/>
              </a:rPr>
              <a:t>• Společnost Microsoft oznámila plán.</a:t>
            </a:r>
          </a:p>
          <a:p>
            <a:r>
              <a:rPr lang="cs-CZ" sz="1200" dirty="0">
                <a:solidFill>
                  <a:srgbClr val="222222"/>
                </a:solidFill>
                <a:latin typeface="+mn-lt"/>
              </a:rPr>
              <a:t>• Partneři budou moci kontrolovat svůj pokrok při získávání označení prostřednictvím Partner </a:t>
            </a:r>
            <a:r>
              <a:rPr lang="cs-CZ" sz="1200" dirty="0" err="1">
                <a:solidFill>
                  <a:srgbClr val="222222"/>
                </a:solidFill>
                <a:latin typeface="+mn-lt"/>
              </a:rPr>
              <a:t>Central</a:t>
            </a:r>
            <a:r>
              <a:rPr lang="cs-CZ" sz="1200" dirty="0">
                <a:solidFill>
                  <a:srgbClr val="222222"/>
                </a:solidFill>
                <a:latin typeface="+mn-lt"/>
              </a:rPr>
              <a:t>.</a:t>
            </a:r>
          </a:p>
          <a:p>
            <a:r>
              <a:rPr lang="cs-CZ" sz="1200" dirty="0">
                <a:solidFill>
                  <a:srgbClr val="222222"/>
                </a:solidFill>
                <a:latin typeface="+mn-lt"/>
              </a:rPr>
              <a:t>• Partneři budou upozorněni šest měsíců před tím, než budou nová označení k dispozici a stávající kompetence již nebudou platné.</a:t>
            </a:r>
          </a:p>
        </p:txBody>
      </p:sp>
      <p:sp>
        <p:nvSpPr>
          <p:cNvPr id="58" name="Flussdiagramm: Verbinder zu einer anderen Seite 6">
            <a:extLst>
              <a:ext uri="{FF2B5EF4-FFF2-40B4-BE49-F238E27FC236}">
                <a16:creationId xmlns:a16="http://schemas.microsoft.com/office/drawing/2014/main" id="{9F8B7826-6F62-4611-A3D8-85C1B29E6522}"/>
              </a:ext>
            </a:extLst>
          </p:cNvPr>
          <p:cNvSpPr/>
          <p:nvPr/>
        </p:nvSpPr>
        <p:spPr>
          <a:xfrm>
            <a:off x="3092136" y="1714027"/>
            <a:ext cx="2520000" cy="2827986"/>
          </a:xfrm>
          <a:prstGeom prst="flowChartOffpageConnector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Textfeld 7">
            <a:extLst>
              <a:ext uri="{FF2B5EF4-FFF2-40B4-BE49-F238E27FC236}">
                <a16:creationId xmlns:a16="http://schemas.microsoft.com/office/drawing/2014/main" id="{F4B9CE88-1249-475D-986C-2E95C2C97263}"/>
              </a:ext>
            </a:extLst>
          </p:cNvPr>
          <p:cNvSpPr txBox="1"/>
          <p:nvPr/>
        </p:nvSpPr>
        <p:spPr>
          <a:xfrm>
            <a:off x="3087300" y="1720840"/>
            <a:ext cx="25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latin typeface="+mn-lt"/>
              </a:rPr>
              <a:t>30. 9. 2022</a:t>
            </a:r>
          </a:p>
          <a:p>
            <a:r>
              <a:rPr lang="cs-CZ" sz="1200" dirty="0">
                <a:solidFill>
                  <a:srgbClr val="222222"/>
                </a:solidFill>
                <a:latin typeface="+mn-lt"/>
              </a:rPr>
              <a:t>•</a:t>
            </a:r>
            <a:r>
              <a:rPr lang="cs-CZ" sz="1200" dirty="0">
                <a:latin typeface="+mn-lt"/>
              </a:rPr>
              <a:t> Poslední den, kdy si partneři mohou obnovit starší kompetence.</a:t>
            </a:r>
          </a:p>
          <a:p>
            <a:endParaRPr lang="cs-CZ" sz="1200" dirty="0">
              <a:latin typeface="+mn-lt"/>
            </a:endParaRPr>
          </a:p>
          <a:p>
            <a:r>
              <a:rPr lang="cs-CZ" sz="1200" dirty="0">
                <a:latin typeface="+mn-lt"/>
              </a:rPr>
              <a:t> Přidružené odznaky (Silver a Gold) nebudou od října platit, ale partneři si mohou ponechat své benefity</a:t>
            </a:r>
            <a:r>
              <a:rPr lang="cs-CZ" sz="1200" dirty="0">
                <a:solidFill>
                  <a:srgbClr val="222222"/>
                </a:solidFill>
                <a:latin typeface="+mn-lt"/>
              </a:rPr>
              <a:t>.</a:t>
            </a:r>
          </a:p>
        </p:txBody>
      </p:sp>
      <p:sp>
        <p:nvSpPr>
          <p:cNvPr id="60" name="Flussdiagramm: Verbinder zu einer anderen Seite 8">
            <a:extLst>
              <a:ext uri="{FF2B5EF4-FFF2-40B4-BE49-F238E27FC236}">
                <a16:creationId xmlns:a16="http://schemas.microsoft.com/office/drawing/2014/main" id="{C6529699-933D-48B7-96DD-4E9672A16D29}"/>
              </a:ext>
            </a:extLst>
          </p:cNvPr>
          <p:cNvSpPr/>
          <p:nvPr/>
        </p:nvSpPr>
        <p:spPr>
          <a:xfrm>
            <a:off x="5651145" y="1714027"/>
            <a:ext cx="3600000" cy="2827986"/>
          </a:xfrm>
          <a:prstGeom prst="flowChartOffpageConnector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Textfeld 9">
            <a:extLst>
              <a:ext uri="{FF2B5EF4-FFF2-40B4-BE49-F238E27FC236}">
                <a16:creationId xmlns:a16="http://schemas.microsoft.com/office/drawing/2014/main" id="{24A79EFD-AD8B-41C9-9141-086F97739571}"/>
              </a:ext>
            </a:extLst>
          </p:cNvPr>
          <p:cNvSpPr txBox="1"/>
          <p:nvPr/>
        </p:nvSpPr>
        <p:spPr>
          <a:xfrm>
            <a:off x="5676000" y="1720840"/>
            <a:ext cx="3600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latin typeface="+mn-lt"/>
              </a:rPr>
              <a:t>3. 10. 2022</a:t>
            </a:r>
          </a:p>
          <a:p>
            <a:r>
              <a:rPr lang="cs-CZ" sz="1200" dirty="0">
                <a:solidFill>
                  <a:srgbClr val="000000"/>
                </a:solidFill>
                <a:latin typeface="+mn-lt"/>
              </a:rPr>
              <a:t>• Označení </a:t>
            </a:r>
            <a:r>
              <a:rPr lang="cs-CZ" sz="1200" dirty="0" err="1">
                <a:solidFill>
                  <a:srgbClr val="000000"/>
                </a:solidFill>
                <a:latin typeface="+mn-lt"/>
              </a:rPr>
              <a:t>Solution</a:t>
            </a:r>
            <a:r>
              <a:rPr lang="cs-CZ" sz="1200" dirty="0">
                <a:solidFill>
                  <a:srgbClr val="000000"/>
                </a:solidFill>
                <a:latin typeface="+mn-lt"/>
              </a:rPr>
              <a:t> partner se bude zobrazovat od 3. října.</a:t>
            </a:r>
          </a:p>
          <a:p>
            <a:r>
              <a:rPr lang="cs-CZ" sz="1200" dirty="0">
                <a:solidFill>
                  <a:srgbClr val="000000"/>
                </a:solidFill>
                <a:latin typeface="+mn-lt"/>
              </a:rPr>
              <a:t>• Z </a:t>
            </a:r>
            <a:r>
              <a:rPr lang="cs-CZ" sz="1200" dirty="0" err="1">
                <a:solidFill>
                  <a:srgbClr val="000000"/>
                </a:solidFill>
                <a:latin typeface="+mn-lt"/>
              </a:rPr>
              <a:t>advance</a:t>
            </a:r>
            <a:r>
              <a:rPr lang="cs-CZ" sz="1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+mn-lt"/>
              </a:rPr>
              <a:t>specialization</a:t>
            </a:r>
            <a:r>
              <a:rPr lang="cs-CZ" sz="1200" dirty="0">
                <a:solidFill>
                  <a:srgbClr val="000000"/>
                </a:solidFill>
                <a:latin typeface="+mn-lt"/>
              </a:rPr>
              <a:t> se stanou specializace</a:t>
            </a:r>
          </a:p>
          <a:p>
            <a:r>
              <a:rPr lang="cs-CZ" sz="1200" dirty="0">
                <a:solidFill>
                  <a:srgbClr val="000000"/>
                </a:solidFill>
                <a:latin typeface="+mn-lt"/>
              </a:rPr>
              <a:t>• Partneři budou muset splnit požadované skóre partnerských schopností, aby získali označení Partner pro řešení.</a:t>
            </a:r>
          </a:p>
          <a:p>
            <a:r>
              <a:rPr lang="cs-CZ" sz="1200" dirty="0">
                <a:solidFill>
                  <a:srgbClr val="000000"/>
                </a:solidFill>
                <a:latin typeface="+mn-lt"/>
              </a:rPr>
              <a:t>• Žádné další obnovení kompetencí nebude zpracováváno.</a:t>
            </a:r>
          </a:p>
          <a:p>
            <a:r>
              <a:rPr lang="cs-CZ" sz="1200" dirty="0">
                <a:solidFill>
                  <a:srgbClr val="000000"/>
                </a:solidFill>
                <a:latin typeface="+mn-lt"/>
              </a:rPr>
              <a:t>• Výhody spojené se staršími kompetencemi trvají až do dalšího výročního data partnerů.</a:t>
            </a:r>
          </a:p>
        </p:txBody>
      </p:sp>
      <p:pic>
        <p:nvPicPr>
          <p:cNvPr id="64" name="Grafik 13" descr="Lichter an mit einfarbiger Füllung">
            <a:extLst>
              <a:ext uri="{FF2B5EF4-FFF2-40B4-BE49-F238E27FC236}">
                <a16:creationId xmlns:a16="http://schemas.microsoft.com/office/drawing/2014/main" id="{E2A5E3D9-8E82-4FE5-ADF8-5F359CA77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67800" y="1312867"/>
            <a:ext cx="3229146" cy="3229146"/>
          </a:xfrm>
          <a:prstGeom prst="rect">
            <a:avLst/>
          </a:prstGeom>
        </p:spPr>
      </p:pic>
      <p:sp>
        <p:nvSpPr>
          <p:cNvPr id="63" name="Textfeld 10">
            <a:extLst>
              <a:ext uri="{FF2B5EF4-FFF2-40B4-BE49-F238E27FC236}">
                <a16:creationId xmlns:a16="http://schemas.microsoft.com/office/drawing/2014/main" id="{150598B1-BBD3-4B28-BD6E-93894B74F459}"/>
              </a:ext>
            </a:extLst>
          </p:cNvPr>
          <p:cNvSpPr txBox="1"/>
          <p:nvPr/>
        </p:nvSpPr>
        <p:spPr>
          <a:xfrm>
            <a:off x="9545764" y="1736229"/>
            <a:ext cx="227321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+mn-lt"/>
              </a:rPr>
              <a:t>TIP:</a:t>
            </a:r>
          </a:p>
          <a:p>
            <a:r>
              <a:rPr lang="cs-CZ" sz="1200" b="1" dirty="0">
                <a:latin typeface="+mn-lt"/>
              </a:rPr>
              <a:t>Zkontrolujte si svůj pokrok právě teď:</a:t>
            </a:r>
          </a:p>
          <a:p>
            <a:r>
              <a:rPr lang="pt-BR" sz="1200" b="1" dirty="0" err="1">
                <a:latin typeface="+mn-lt"/>
                <a:hlinkClick r:id="rId5"/>
              </a:rPr>
              <a:t>Přihlaste</a:t>
            </a:r>
            <a:r>
              <a:rPr lang="pt-BR" sz="1200" b="1" dirty="0">
                <a:latin typeface="+mn-lt"/>
                <a:hlinkClick r:id="rId5"/>
              </a:rPr>
              <a:t> se do Partner Central</a:t>
            </a:r>
            <a:endParaRPr lang="cs-CZ" sz="1200" b="1" dirty="0">
              <a:latin typeface="+mn-lt"/>
              <a:hlinkClick r:id="rId5"/>
            </a:endParaRPr>
          </a:p>
          <a:p>
            <a:r>
              <a:rPr lang="cs-CZ" sz="1200" b="1" dirty="0">
                <a:latin typeface="+mn-lt"/>
              </a:rPr>
              <a:t>A rovnou se podívejte, jak daleko jste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>
                <a:latin typeface="+mn-lt"/>
              </a:rPr>
              <a:t>Je třeba použít zobrazení pracovní plochy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>
                <a:latin typeface="+mn-lt"/>
              </a:rPr>
              <a:t>Musí být k dispozici role „MPN Partner Admin“ nebo „</a:t>
            </a:r>
            <a:r>
              <a:rPr lang="cs-CZ" sz="1200" b="1" dirty="0" err="1">
                <a:latin typeface="+mn-lt"/>
              </a:rPr>
              <a:t>Global</a:t>
            </a:r>
            <a:r>
              <a:rPr lang="cs-CZ" sz="1200" b="1" dirty="0">
                <a:latin typeface="+mn-lt"/>
              </a:rPr>
              <a:t> Admin“</a:t>
            </a:r>
          </a:p>
        </p:txBody>
      </p:sp>
    </p:spTree>
    <p:extLst>
      <p:ext uri="{BB962C8B-B14F-4D97-AF65-F5344CB8AC3E}">
        <p14:creationId xmlns:p14="http://schemas.microsoft.com/office/powerpoint/2010/main" val="326135044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New TD Revised">
      <a:dk1>
        <a:srgbClr val="1F2A44"/>
      </a:dk1>
      <a:lt1>
        <a:sysClr val="window" lastClr="FFFFFF"/>
      </a:lt1>
      <a:dk2>
        <a:srgbClr val="00558C"/>
      </a:dk2>
      <a:lt2>
        <a:srgbClr val="00B1E2"/>
      </a:lt2>
      <a:accent1>
        <a:srgbClr val="1F2A44"/>
      </a:accent1>
      <a:accent2>
        <a:srgbClr val="00558C"/>
      </a:accent2>
      <a:accent3>
        <a:srgbClr val="00B1E2"/>
      </a:accent3>
      <a:accent4>
        <a:srgbClr val="CCD814"/>
      </a:accent4>
      <a:accent5>
        <a:srgbClr val="EEDC00"/>
      </a:accent5>
      <a:accent6>
        <a:srgbClr val="FFB81C"/>
      </a:accent6>
      <a:hlink>
        <a:srgbClr val="00B1E2"/>
      </a:hlink>
      <a:folHlink>
        <a:srgbClr val="CCD814"/>
      </a:folHlink>
    </a:clrScheme>
    <a:fontScheme name="Rebrand 2017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vider">
  <a:themeElements>
    <a:clrScheme name="New TD Revised">
      <a:dk1>
        <a:srgbClr val="1F2A44"/>
      </a:dk1>
      <a:lt1>
        <a:sysClr val="window" lastClr="FFFFFF"/>
      </a:lt1>
      <a:dk2>
        <a:srgbClr val="00558C"/>
      </a:dk2>
      <a:lt2>
        <a:srgbClr val="00B1E2"/>
      </a:lt2>
      <a:accent1>
        <a:srgbClr val="1F2A44"/>
      </a:accent1>
      <a:accent2>
        <a:srgbClr val="00558C"/>
      </a:accent2>
      <a:accent3>
        <a:srgbClr val="00B1E2"/>
      </a:accent3>
      <a:accent4>
        <a:srgbClr val="CCD814"/>
      </a:accent4>
      <a:accent5>
        <a:srgbClr val="EEDC00"/>
      </a:accent5>
      <a:accent6>
        <a:srgbClr val="FFB81C"/>
      </a:accent6>
      <a:hlink>
        <a:srgbClr val="00B1E2"/>
      </a:hlink>
      <a:folHlink>
        <a:srgbClr val="CCD814"/>
      </a:folHlink>
    </a:clrScheme>
    <a:fontScheme name="Rebrand 2017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ody">
  <a:themeElements>
    <a:clrScheme name="TD Colorful">
      <a:dk1>
        <a:srgbClr val="1F2A44"/>
      </a:dk1>
      <a:lt1>
        <a:sysClr val="window" lastClr="FFFFFF"/>
      </a:lt1>
      <a:dk2>
        <a:srgbClr val="00558C"/>
      </a:dk2>
      <a:lt2>
        <a:srgbClr val="00B1E2"/>
      </a:lt2>
      <a:accent1>
        <a:srgbClr val="1F2A44"/>
      </a:accent1>
      <a:accent2>
        <a:srgbClr val="00558C"/>
      </a:accent2>
      <a:accent3>
        <a:srgbClr val="00B1E2"/>
      </a:accent3>
      <a:accent4>
        <a:srgbClr val="CCD814"/>
      </a:accent4>
      <a:accent5>
        <a:srgbClr val="EEDC00"/>
      </a:accent5>
      <a:accent6>
        <a:srgbClr val="FFB81C"/>
      </a:accent6>
      <a:hlink>
        <a:srgbClr val="00B1E2"/>
      </a:hlink>
      <a:folHlink>
        <a:srgbClr val="CCD814"/>
      </a:folHlink>
    </a:clrScheme>
    <a:fontScheme name="Rebrand 2017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D Colorful">
    <a:dk1>
      <a:srgbClr val="1F2A44"/>
    </a:dk1>
    <a:lt1>
      <a:sysClr val="window" lastClr="FFFFFF"/>
    </a:lt1>
    <a:dk2>
      <a:srgbClr val="00558C"/>
    </a:dk2>
    <a:lt2>
      <a:srgbClr val="00B1E2"/>
    </a:lt2>
    <a:accent1>
      <a:srgbClr val="1F2A44"/>
    </a:accent1>
    <a:accent2>
      <a:srgbClr val="00558C"/>
    </a:accent2>
    <a:accent3>
      <a:srgbClr val="00B1E2"/>
    </a:accent3>
    <a:accent4>
      <a:srgbClr val="CCD814"/>
    </a:accent4>
    <a:accent5>
      <a:srgbClr val="EEDC00"/>
    </a:accent5>
    <a:accent6>
      <a:srgbClr val="FFB81C"/>
    </a:accent6>
    <a:hlink>
      <a:srgbClr val="00B1E2"/>
    </a:hlink>
    <a:folHlink>
      <a:srgbClr val="CCD814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1b04389c-8c63-463c-ab1a-122c7dda37f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29DE14BBF88248ADF8DD8F627D573A" ma:contentTypeVersion="14" ma:contentTypeDescription="Create a new document." ma:contentTypeScope="" ma:versionID="de62644bc4757bda2bbaf84eabc7a33e">
  <xsd:schema xmlns:xsd="http://www.w3.org/2001/XMLSchema" xmlns:xs="http://www.w3.org/2001/XMLSchema" xmlns:p="http://schemas.microsoft.com/office/2006/metadata/properties" xmlns:ns2="1b04389c-8c63-463c-ab1a-122c7dda37f5" xmlns:ns3="8d557612-a271-463c-9543-5a53ec8312cd" targetNamespace="http://schemas.microsoft.com/office/2006/metadata/properties" ma:root="true" ma:fieldsID="cc50b13bab01fee374ca4eb29d3d2d14" ns2:_="" ns3:_="">
    <xsd:import namespace="1b04389c-8c63-463c-ab1a-122c7dda37f5"/>
    <xsd:import namespace="8d557612-a271-463c-9543-5a53ec8312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04389c-8c63-463c-ab1a-122c7dda37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16" nillable="true" ma:displayName="Sign-off status" ma:internalName="Sign_x002d_off_x0020_status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57612-a271-463c-9543-5a53ec8312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D863E9-AE28-4315-BE36-A3FB9B438299}">
  <ds:schemaRefs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8d557612-a271-463c-9543-5a53ec8312cd"/>
    <ds:schemaRef ds:uri="1b04389c-8c63-463c-ab1a-122c7dda37f5"/>
  </ds:schemaRefs>
</ds:datastoreItem>
</file>

<file path=customXml/itemProps2.xml><?xml version="1.0" encoding="utf-8"?>
<ds:datastoreItem xmlns:ds="http://schemas.openxmlformats.org/officeDocument/2006/customXml" ds:itemID="{2E2F702F-C2FE-40A8-8C94-96421183C8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D6C88D-6809-406E-8741-DB0A9FF97E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04389c-8c63-463c-ab1a-122c7dda37f5"/>
    <ds:schemaRef ds:uri="8d557612-a271-463c-9543-5a53ec8312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10312</Words>
  <Application>Microsoft Office PowerPoint</Application>
  <PresentationFormat>Widescreen</PresentationFormat>
  <Paragraphs>1229</Paragraphs>
  <Slides>78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78</vt:i4>
      </vt:variant>
    </vt:vector>
  </HeadingPairs>
  <TitlesOfParts>
    <vt:vector size="88" baseType="lpstr">
      <vt:lpstr>Arial</vt:lpstr>
      <vt:lpstr>Calibri</vt:lpstr>
      <vt:lpstr>Corbel</vt:lpstr>
      <vt:lpstr>Helvetica Neue</vt:lpstr>
      <vt:lpstr>Segoe UI</vt:lpstr>
      <vt:lpstr>Webdings</vt:lpstr>
      <vt:lpstr>Work Sans Light</vt:lpstr>
      <vt:lpstr>Title Slide</vt:lpstr>
      <vt:lpstr>Divider</vt:lpstr>
      <vt:lpstr>Body</vt:lpstr>
      <vt:lpstr>Rozvoj programů Microsoft Partner Network</vt:lpstr>
      <vt:lpstr>Tech Data Academy</vt:lpstr>
      <vt:lpstr>Program</vt:lpstr>
      <vt:lpstr>PowerPoint Presentation</vt:lpstr>
      <vt:lpstr>Zaměření na potřeby zákazníků a váš růst</vt:lpstr>
      <vt:lpstr> Solutions partner oblasti</vt:lpstr>
      <vt:lpstr>Jak se vztahují staré oblasti k novým Solution partner oblastem</vt:lpstr>
      <vt:lpstr>PowerPoint Presentation</vt:lpstr>
      <vt:lpstr>Časová osa</vt:lpstr>
      <vt:lpstr>Přechod a benefity</vt:lpstr>
      <vt:lpstr>Jak získat označení Solution partner</vt:lpstr>
      <vt:lpstr>Příklad bodů v kategoriích Solutions partner</vt:lpstr>
      <vt:lpstr>Solutions partner for Infrastructure (Azure)</vt:lpstr>
      <vt:lpstr>Solutions partner for Infrastructure (Azure)</vt:lpstr>
      <vt:lpstr>Požadavky na infrastrukturu (Azure)</vt:lpstr>
      <vt:lpstr>Požadavky na Infrastructure (Azure): Performance – 30b.</vt:lpstr>
      <vt:lpstr>Požadavky na Infrastructure (Azure): Skilling – 40b.</vt:lpstr>
      <vt:lpstr>Requirements for Infrastructure (Azure): Customer Success – 30b.</vt:lpstr>
      <vt:lpstr>Solutions partner for Data &amp; AI (Azure) </vt:lpstr>
      <vt:lpstr>Solutions partner for Data &amp; AI (Azure) </vt:lpstr>
      <vt:lpstr>Požadavky na Data &amp; AI (Azure)</vt:lpstr>
      <vt:lpstr>Požadavky na Data &amp; AI (Azure): Performance – 30b.</vt:lpstr>
      <vt:lpstr>Požadavky na Data &amp; AI (Azure): Skilling – 40b.</vt:lpstr>
      <vt:lpstr>Požadavky na Data &amp; AI (Azure): Customer Success – 30b.</vt:lpstr>
      <vt:lpstr>Solutions partner for Digital &amp; App Innovation (Azure) </vt:lpstr>
      <vt:lpstr>Solutions Partner for Digital and App Innovation (Azure)</vt:lpstr>
      <vt:lpstr>Požadavky na oblast Digital and App Innovation (Azure)</vt:lpstr>
      <vt:lpstr>Požadavky na oblast Digital and App Innovation (Azure): Performance – 30b.</vt:lpstr>
      <vt:lpstr>Požadavky na oblast Digital and App Innovation (Azure): Skilling – 40b.</vt:lpstr>
      <vt:lpstr>Požadavky na oblast Digital and App Innovation (Azure): Customer success</vt:lpstr>
      <vt:lpstr>Solutions partner for Modern Work</vt:lpstr>
      <vt:lpstr>Solutions partner for Modern Work</vt:lpstr>
      <vt:lpstr>Požadavky na Solutions partner for Modern Work</vt:lpstr>
      <vt:lpstr>Požadavky na Modern Work: Performance – 20b. </vt:lpstr>
      <vt:lpstr>Požadavky na Modern Work: Skilling – 25b. </vt:lpstr>
      <vt:lpstr>Požadavky na Modern Work: Customer Success – Usage Growth -30b.</vt:lpstr>
      <vt:lpstr>Požadavky na Modern Work: Customer Success – Deployments – 25b.</vt:lpstr>
      <vt:lpstr>Solutions partner for Security </vt:lpstr>
      <vt:lpstr>Solutions partner for Security </vt:lpstr>
      <vt:lpstr>Požadavky na Solutions partner for Security </vt:lpstr>
      <vt:lpstr>Požadavky na Security: Performance – 20b.</vt:lpstr>
      <vt:lpstr>Požadavky na Security: Skilling</vt:lpstr>
      <vt:lpstr>Požadavky Security: Customer Success – Usage Growth – 20b. </vt:lpstr>
      <vt:lpstr>Požadavky na Security: Customer Success – Deployments – 20b</vt:lpstr>
      <vt:lpstr>Solutions partner for Business Applications</vt:lpstr>
      <vt:lpstr>Partner pro Solutions partner for Business Applications</vt:lpstr>
      <vt:lpstr>Požadavky na Solutions partner for Business Applications</vt:lpstr>
      <vt:lpstr>Požadavky na Business Application: Performance – 15b.</vt:lpstr>
      <vt:lpstr>Požadavky na Business Application: Skilling – 35b. </vt:lpstr>
      <vt:lpstr>Požadavky na Business Applications: Customer Success – Usage growth – 30b.</vt:lpstr>
      <vt:lpstr>Požadavky na Business Applications: Customer Success – Deployment -20b.</vt:lpstr>
      <vt:lpstr>Stav partnera</vt:lpstr>
      <vt:lpstr>Microsoft Partner Program v PAC</vt:lpstr>
      <vt:lpstr>Zobrazení Membership: Přehled</vt:lpstr>
      <vt:lpstr>PowerPoint Presentation</vt:lpstr>
      <vt:lpstr>Zobrazení Membership: Individuální přiřazení</vt:lpstr>
      <vt:lpstr>Zobrazení Insights</vt:lpstr>
      <vt:lpstr>Zobrazení Insights</vt:lpstr>
      <vt:lpstr>Dobré vědět</vt:lpstr>
      <vt:lpstr>ČASTO KLADENÉ DOTAZY</vt:lpstr>
      <vt:lpstr>Benefity</vt:lpstr>
      <vt:lpstr>Výhody marketingu a podpory (všechny oblasti řešení)</vt:lpstr>
      <vt:lpstr>Výhody pro Infrastructure (Azure)</vt:lpstr>
      <vt:lpstr>Výhody Solutions Partner for Data &amp; AI (Azure)</vt:lpstr>
      <vt:lpstr>Výhody Solutions Partner for Digital and App Innovation (Azure)</vt:lpstr>
      <vt:lpstr>Výhody Solutions Partner for Modern Work</vt:lpstr>
      <vt:lpstr>Výhody Solutions Partner for Security</vt:lpstr>
      <vt:lpstr>Výhody Solutions Partner for Business Applications</vt:lpstr>
      <vt:lpstr>Produktové výhody specializací a odborných programů</vt:lpstr>
      <vt:lpstr>Kategorie výhod specializací a odborných programů</vt:lpstr>
      <vt:lpstr>Výhody specializací a odborných programů</vt:lpstr>
      <vt:lpstr>Výhody specializací a odborných programů</vt:lpstr>
      <vt:lpstr>Výhody specializací a odborných programů</vt:lpstr>
      <vt:lpstr>Výhody specializací a odborných programů</vt:lpstr>
      <vt:lpstr>Závěr a další informace</vt:lpstr>
      <vt:lpstr>Výhody a výzva k akci</vt:lpstr>
      <vt:lpstr>Další odkazy a informace</vt:lpstr>
      <vt:lpstr>PowerPoint Presentation</vt:lpstr>
    </vt:vector>
  </TitlesOfParts>
  <Company>Tech Data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Ligori, Arlene</dc:creator>
  <cp:lastModifiedBy>Hlavacova, Lucie</cp:lastModifiedBy>
  <cp:revision>6</cp:revision>
  <cp:lastPrinted>2017-08-09T18:33:39Z</cp:lastPrinted>
  <dcterms:created xsi:type="dcterms:W3CDTF">2017-08-01T17:35:13Z</dcterms:created>
  <dcterms:modified xsi:type="dcterms:W3CDTF">2022-06-28T20:11:45Z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0a63304-6dc1-41cd-bc80-d6d31c0ce590_Enabled">
    <vt:lpwstr>true</vt:lpwstr>
  </property>
  <property fmtid="{D5CDD505-2E9C-101B-9397-08002B2CF9AE}" pid="3" name="MSIP_Label_00a63304-6dc1-41cd-bc80-d6d31c0ce590_SetDate">
    <vt:lpwstr>2021-09-09T10:57:34Z</vt:lpwstr>
  </property>
  <property fmtid="{D5CDD505-2E9C-101B-9397-08002B2CF9AE}" pid="4" name="MSIP_Label_00a63304-6dc1-41cd-bc80-d6d31c0ce590_Method">
    <vt:lpwstr>Privileged</vt:lpwstr>
  </property>
  <property fmtid="{D5CDD505-2E9C-101B-9397-08002B2CF9AE}" pid="5" name="MSIP_Label_00a63304-6dc1-41cd-bc80-d6d31c0ce590_Name">
    <vt:lpwstr>00a63304-6dc1-41cd-bc80-d6d31c0ce590</vt:lpwstr>
  </property>
  <property fmtid="{D5CDD505-2E9C-101B-9397-08002B2CF9AE}" pid="6" name="MSIP_Label_00a63304-6dc1-41cd-bc80-d6d31c0ce590_SiteId">
    <vt:lpwstr>7fe14ab6-8f5d-4139-84bf-cd8aed0ee6b9</vt:lpwstr>
  </property>
  <property fmtid="{D5CDD505-2E9C-101B-9397-08002B2CF9AE}" pid="7" name="MSIP_Label_00a63304-6dc1-41cd-bc80-d6d31c0ce590_ActionId">
    <vt:lpwstr>cd490253-f304-4b4d-a8f8-d1295ef64e9d</vt:lpwstr>
  </property>
  <property fmtid="{D5CDD505-2E9C-101B-9397-08002B2CF9AE}" pid="8" name="MSIP_Label_00a63304-6dc1-41cd-bc80-d6d31c0ce590_ContentBits">
    <vt:lpwstr>0</vt:lpwstr>
  </property>
  <property fmtid="{D5CDD505-2E9C-101B-9397-08002B2CF9AE}" pid="9" name="ContentTypeId">
    <vt:lpwstr>0x0101002629DE14BBF88248ADF8DD8F627D573A</vt:lpwstr>
  </property>
</Properties>
</file>